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6" r:id="rId3"/>
    <p:sldId id="281" r:id="rId4"/>
    <p:sldId id="282" r:id="rId5"/>
    <p:sldId id="283" r:id="rId6"/>
    <p:sldId id="279" r:id="rId7"/>
    <p:sldId id="260" r:id="rId8"/>
    <p:sldId id="263" r:id="rId9"/>
    <p:sldId id="266" r:id="rId10"/>
    <p:sldId id="284" r:id="rId11"/>
    <p:sldId id="265" r:id="rId12"/>
    <p:sldId id="268" r:id="rId13"/>
    <p:sldId id="269" r:id="rId14"/>
    <p:sldId id="277" r:id="rId15"/>
    <p:sldId id="267" r:id="rId16"/>
    <p:sldId id="270" r:id="rId17"/>
    <p:sldId id="276" r:id="rId18"/>
    <p:sldId id="272" r:id="rId19"/>
    <p:sldId id="287" r:id="rId20"/>
    <p:sldId id="288" r:id="rId21"/>
    <p:sldId id="292" r:id="rId22"/>
    <p:sldId id="289"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74CCF-A677-1A72-0A62-B37D4B9503A6}" name="patrick ballantyne" initials="pb" userId="f0d206eb01ee9aa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217F"/>
    <a:srgbClr val="1C85C7"/>
    <a:srgbClr val="B5BE10"/>
    <a:srgbClr val="CE2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9B727-145F-4D74-AB55-C5D20EA19BF7}" v="106" dt="2023-07-12T13:53:02.3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7350" autoAdjust="0"/>
  </p:normalViewPr>
  <p:slideViewPr>
    <p:cSldViewPr snapToGrid="0">
      <p:cViewPr varScale="1">
        <p:scale>
          <a:sx n="49" d="100"/>
          <a:sy n="49" d="100"/>
        </p:scale>
        <p:origin x="14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Orford" userId="906edf75-739e-4a17-9960-40461887c567" providerId="ADAL" clId="{6E59B727-145F-4D74-AB55-C5D20EA19BF7}"/>
    <pc:docChg chg="undo custSel addSld delSld modSld sldOrd">
      <pc:chgData name="Scott Orford" userId="906edf75-739e-4a17-9960-40461887c567" providerId="ADAL" clId="{6E59B727-145F-4D74-AB55-C5D20EA19BF7}" dt="2023-07-12T13:56:38.907" v="988" actId="113"/>
      <pc:docMkLst>
        <pc:docMk/>
      </pc:docMkLst>
      <pc:sldChg chg="modSp modAnim delCm">
        <pc:chgData name="Scott Orford" userId="906edf75-739e-4a17-9960-40461887c567" providerId="ADAL" clId="{6E59B727-145F-4D74-AB55-C5D20EA19BF7}" dt="2023-07-12T09:44:04.554" v="89" actId="20577"/>
        <pc:sldMkLst>
          <pc:docMk/>
          <pc:sldMk cId="1776998809" sldId="256"/>
        </pc:sldMkLst>
        <pc:spChg chg="mod">
          <ac:chgData name="Scott Orford" userId="906edf75-739e-4a17-9960-40461887c567" providerId="ADAL" clId="{6E59B727-145F-4D74-AB55-C5D20EA19BF7}" dt="2023-07-12T09:44:04.554" v="89" actId="20577"/>
          <ac:spMkLst>
            <pc:docMk/>
            <pc:sldMk cId="1776998809" sldId="256"/>
            <ac:spMk id="15" creationId="{B2BA356E-DCE1-37C0-0130-FA0E4DED0D60}"/>
          </ac:spMkLst>
        </pc:spChg>
        <pc:extLst>
          <p:ext xmlns:p="http://schemas.openxmlformats.org/presentationml/2006/main" uri="{D6D511B9-2390-475A-947B-AFAB55BFBCF1}">
            <pc226:cmChg xmlns:pc226="http://schemas.microsoft.com/office/powerpoint/2022/06/main/command" chg="del">
              <pc226:chgData name="Scott Orford" userId="906edf75-739e-4a17-9960-40461887c567" providerId="ADAL" clId="{6E59B727-145F-4D74-AB55-C5D20EA19BF7}" dt="2023-07-12T09:43:33.632" v="83"/>
              <pc2:cmMkLst xmlns:pc2="http://schemas.microsoft.com/office/powerpoint/2019/9/main/command">
                <pc:docMk/>
                <pc:sldMk cId="1776998809" sldId="256"/>
                <pc2:cmMk id="{365D1702-175B-48F1-AC45-85AAE84DD056}"/>
              </pc2:cmMkLst>
            </pc226:cmChg>
          </p:ext>
        </pc:extLst>
      </pc:sldChg>
      <pc:sldChg chg="del">
        <pc:chgData name="Scott Orford" userId="906edf75-739e-4a17-9960-40461887c567" providerId="ADAL" clId="{6E59B727-145F-4D74-AB55-C5D20EA19BF7}" dt="2023-07-12T09:44:25.083" v="90" actId="47"/>
        <pc:sldMkLst>
          <pc:docMk/>
          <pc:sldMk cId="2953912178" sldId="271"/>
        </pc:sldMkLst>
      </pc:sldChg>
      <pc:sldChg chg="addSp delSp modSp mod setBg delCm">
        <pc:chgData name="Scott Orford" userId="906edf75-739e-4a17-9960-40461887c567" providerId="ADAL" clId="{6E59B727-145F-4D74-AB55-C5D20EA19BF7}" dt="2023-07-12T13:56:15.009" v="985" actId="1076"/>
        <pc:sldMkLst>
          <pc:docMk/>
          <pc:sldMk cId="834166303" sldId="272"/>
        </pc:sldMkLst>
        <pc:spChg chg="del">
          <ac:chgData name="Scott Orford" userId="906edf75-739e-4a17-9960-40461887c567" providerId="ADAL" clId="{6E59B727-145F-4D74-AB55-C5D20EA19BF7}" dt="2023-07-12T09:48:19.483" v="92" actId="478"/>
          <ac:spMkLst>
            <pc:docMk/>
            <pc:sldMk cId="834166303" sldId="272"/>
            <ac:spMk id="2" creationId="{E5B92B89-5183-DAE4-573A-B9D1A9C112E9}"/>
          </ac:spMkLst>
        </pc:spChg>
        <pc:spChg chg="add del mod">
          <ac:chgData name="Scott Orford" userId="906edf75-739e-4a17-9960-40461887c567" providerId="ADAL" clId="{6E59B727-145F-4D74-AB55-C5D20EA19BF7}" dt="2023-07-12T09:48:22.781" v="93" actId="478"/>
          <ac:spMkLst>
            <pc:docMk/>
            <pc:sldMk cId="834166303" sldId="272"/>
            <ac:spMk id="4" creationId="{864082A9-C1FE-776A-082B-089C9015EFC1}"/>
          </ac:spMkLst>
        </pc:spChg>
        <pc:spChg chg="mod">
          <ac:chgData name="Scott Orford" userId="906edf75-739e-4a17-9960-40461887c567" providerId="ADAL" clId="{6E59B727-145F-4D74-AB55-C5D20EA19BF7}" dt="2023-07-12T10:02:53.473" v="138" actId="1076"/>
          <ac:spMkLst>
            <pc:docMk/>
            <pc:sldMk cId="834166303" sldId="272"/>
            <ac:spMk id="11" creationId="{45AE2125-5384-52F2-7735-B2E71FEEBAA9}"/>
          </ac:spMkLst>
        </pc:spChg>
        <pc:spChg chg="add del">
          <ac:chgData name="Scott Orford" userId="906edf75-739e-4a17-9960-40461887c567" providerId="ADAL" clId="{6E59B727-145F-4D74-AB55-C5D20EA19BF7}" dt="2023-07-12T09:56:02.586" v="110" actId="26606"/>
          <ac:spMkLst>
            <pc:docMk/>
            <pc:sldMk cId="834166303" sldId="272"/>
            <ac:spMk id="18" creationId="{E1750109-3B91-4506-B997-0CD8E35A1488}"/>
          </ac:spMkLst>
        </pc:spChg>
        <pc:spChg chg="add del">
          <ac:chgData name="Scott Orford" userId="906edf75-739e-4a17-9960-40461887c567" providerId="ADAL" clId="{6E59B727-145F-4D74-AB55-C5D20EA19BF7}" dt="2023-07-12T09:56:02.586" v="110" actId="26606"/>
          <ac:spMkLst>
            <pc:docMk/>
            <pc:sldMk cId="834166303" sldId="272"/>
            <ac:spMk id="20" creationId="{E72D8D1B-59F6-4FF3-8547-9BBB6129F2FA}"/>
          </ac:spMkLst>
        </pc:spChg>
        <pc:spChg chg="add mod">
          <ac:chgData name="Scott Orford" userId="906edf75-739e-4a17-9960-40461887c567" providerId="ADAL" clId="{6E59B727-145F-4D74-AB55-C5D20EA19BF7}" dt="2023-07-12T13:52:21.861" v="951" actId="1076"/>
          <ac:spMkLst>
            <pc:docMk/>
            <pc:sldMk cId="834166303" sldId="272"/>
            <ac:spMk id="21" creationId="{08EB30BC-1697-47AB-7F1B-9809FAA6BFF1}"/>
          </ac:spMkLst>
        </pc:spChg>
        <pc:spChg chg="add del">
          <ac:chgData name="Scott Orford" userId="906edf75-739e-4a17-9960-40461887c567" providerId="ADAL" clId="{6E59B727-145F-4D74-AB55-C5D20EA19BF7}" dt="2023-07-12T09:56:02.586" v="110" actId="26606"/>
          <ac:spMkLst>
            <pc:docMk/>
            <pc:sldMk cId="834166303" sldId="272"/>
            <ac:spMk id="22" creationId="{14044C96-7CFD-44DB-A579-D77B0D37C681}"/>
          </ac:spMkLst>
        </pc:spChg>
        <pc:spChg chg="add mod">
          <ac:chgData name="Scott Orford" userId="906edf75-739e-4a17-9960-40461887c567" providerId="ADAL" clId="{6E59B727-145F-4D74-AB55-C5D20EA19BF7}" dt="2023-07-12T13:56:15.009" v="985" actId="1076"/>
          <ac:spMkLst>
            <pc:docMk/>
            <pc:sldMk cId="834166303" sldId="272"/>
            <ac:spMk id="23" creationId="{637E1532-BC0A-C2F8-A25B-65009B210814}"/>
          </ac:spMkLst>
        </pc:spChg>
        <pc:spChg chg="add del">
          <ac:chgData name="Scott Orford" userId="906edf75-739e-4a17-9960-40461887c567" providerId="ADAL" clId="{6E59B727-145F-4D74-AB55-C5D20EA19BF7}" dt="2023-07-12T09:56:02.586" v="110" actId="26606"/>
          <ac:spMkLst>
            <pc:docMk/>
            <pc:sldMk cId="834166303" sldId="272"/>
            <ac:spMk id="24" creationId="{8FC8C21F-9484-4A71-ABFA-6C10682FAC3E}"/>
          </ac:spMkLst>
        </pc:spChg>
        <pc:spChg chg="add del">
          <ac:chgData name="Scott Orford" userId="906edf75-739e-4a17-9960-40461887c567" providerId="ADAL" clId="{6E59B727-145F-4D74-AB55-C5D20EA19BF7}" dt="2023-07-12T09:56:02.586" v="110" actId="26606"/>
          <ac:spMkLst>
            <pc:docMk/>
            <pc:sldMk cId="834166303" sldId="272"/>
            <ac:spMk id="26" creationId="{2C444748-5A8D-4B53-89FE-42B455DFA2D1}"/>
          </ac:spMkLst>
        </pc:spChg>
        <pc:spChg chg="add del">
          <ac:chgData name="Scott Orford" userId="906edf75-739e-4a17-9960-40461887c567" providerId="ADAL" clId="{6E59B727-145F-4D74-AB55-C5D20EA19BF7}" dt="2023-07-12T09:56:02.586" v="110" actId="26606"/>
          <ac:spMkLst>
            <pc:docMk/>
            <pc:sldMk cId="834166303" sldId="272"/>
            <ac:spMk id="28" creationId="{F4FFA271-A10A-4AC3-8F06-E3313A197A80}"/>
          </ac:spMkLst>
        </pc:spChg>
        <pc:picChg chg="mod">
          <ac:chgData name="Scott Orford" userId="906edf75-739e-4a17-9960-40461887c567" providerId="ADAL" clId="{6E59B727-145F-4D74-AB55-C5D20EA19BF7}" dt="2023-07-12T09:56:02.586" v="110" actId="26606"/>
          <ac:picMkLst>
            <pc:docMk/>
            <pc:sldMk cId="834166303" sldId="272"/>
            <ac:picMk id="5" creationId="{0C56197A-9742-F2C9-7145-858095FB5006}"/>
          </ac:picMkLst>
        </pc:picChg>
        <pc:picChg chg="mod">
          <ac:chgData name="Scott Orford" userId="906edf75-739e-4a17-9960-40461887c567" providerId="ADAL" clId="{6E59B727-145F-4D74-AB55-C5D20EA19BF7}" dt="2023-07-12T09:56:02.586" v="110" actId="26606"/>
          <ac:picMkLst>
            <pc:docMk/>
            <pc:sldMk cId="834166303" sldId="272"/>
            <ac:picMk id="7" creationId="{276B5BAE-0302-5702-B999-1444DEDBC5E0}"/>
          </ac:picMkLst>
        </pc:picChg>
        <pc:picChg chg="add mod ord modCrop">
          <ac:chgData name="Scott Orford" userId="906edf75-739e-4a17-9960-40461887c567" providerId="ADAL" clId="{6E59B727-145F-4D74-AB55-C5D20EA19BF7}" dt="2023-07-12T13:51:27.764" v="879" actId="167"/>
          <ac:picMkLst>
            <pc:docMk/>
            <pc:sldMk cId="834166303" sldId="272"/>
            <ac:picMk id="8" creationId="{2F6816C2-AE73-DF07-CBB4-1F253308EE77}"/>
          </ac:picMkLst>
        </pc:picChg>
        <pc:picChg chg="add mod ord modCrop">
          <ac:chgData name="Scott Orford" userId="906edf75-739e-4a17-9960-40461887c567" providerId="ADAL" clId="{6E59B727-145F-4D74-AB55-C5D20EA19BF7}" dt="2023-07-12T13:52:43.531" v="955" actId="1076"/>
          <ac:picMkLst>
            <pc:docMk/>
            <pc:sldMk cId="834166303" sldId="272"/>
            <ac:picMk id="10" creationId="{F019825A-041B-75B3-A1A8-07DEC2A9320E}"/>
          </ac:picMkLst>
        </pc:picChg>
        <pc:picChg chg="mod ord">
          <ac:chgData name="Scott Orford" userId="906edf75-739e-4a17-9960-40461887c567" providerId="ADAL" clId="{6E59B727-145F-4D74-AB55-C5D20EA19BF7}" dt="2023-07-12T09:56:02.586" v="110" actId="26606"/>
          <ac:picMkLst>
            <pc:docMk/>
            <pc:sldMk cId="834166303" sldId="272"/>
            <ac:picMk id="13" creationId="{2E9558D4-F1A7-2AF7-DA68-D31C8FA64349}"/>
          </ac:picMkLst>
        </pc:picChg>
        <pc:picChg chg="add mod modCrop">
          <ac:chgData name="Scott Orford" userId="906edf75-739e-4a17-9960-40461887c567" providerId="ADAL" clId="{6E59B727-145F-4D74-AB55-C5D20EA19BF7}" dt="2023-07-12T13:52:39.584" v="953" actId="1076"/>
          <ac:picMkLst>
            <pc:docMk/>
            <pc:sldMk cId="834166303" sldId="272"/>
            <ac:picMk id="14" creationId="{FB1E714D-FD2A-68E8-D8A5-88A4B059D02D}"/>
          </ac:picMkLst>
        </pc:picChg>
        <pc:picChg chg="add mod modCrop">
          <ac:chgData name="Scott Orford" userId="906edf75-739e-4a17-9960-40461887c567" providerId="ADAL" clId="{6E59B727-145F-4D74-AB55-C5D20EA19BF7}" dt="2023-07-12T13:52:44.885" v="956" actId="1076"/>
          <ac:picMkLst>
            <pc:docMk/>
            <pc:sldMk cId="834166303" sldId="272"/>
            <ac:picMk id="16" creationId="{CE356D0B-09B9-1C87-D163-4F3614CD1519}"/>
          </ac:picMkLst>
        </pc:picChg>
        <pc:picChg chg="add mod modCrop">
          <ac:chgData name="Scott Orford" userId="906edf75-739e-4a17-9960-40461887c567" providerId="ADAL" clId="{6E59B727-145F-4D74-AB55-C5D20EA19BF7}" dt="2023-07-12T13:52:41.988" v="954" actId="1076"/>
          <ac:picMkLst>
            <pc:docMk/>
            <pc:sldMk cId="834166303" sldId="272"/>
            <ac:picMk id="19" creationId="{A7DCEE80-890F-712A-F4E4-DF04FC620D05}"/>
          </ac:picMkLst>
        </pc:picChg>
        <pc:extLst>
          <p:ext xmlns:p="http://schemas.openxmlformats.org/presentationml/2006/main" uri="{D6D511B9-2390-475A-947B-AFAB55BFBCF1}">
            <pc226:cmChg xmlns:pc226="http://schemas.microsoft.com/office/powerpoint/2022/06/main/command" chg="del">
              <pc226:chgData name="Scott Orford" userId="906edf75-739e-4a17-9960-40461887c567" providerId="ADAL" clId="{6E59B727-145F-4D74-AB55-C5D20EA19BF7}" dt="2023-07-12T09:48:01.360" v="91"/>
              <pc2:cmMkLst xmlns:pc2="http://schemas.microsoft.com/office/powerpoint/2019/9/main/command">
                <pc:docMk/>
                <pc:sldMk cId="834166303" sldId="272"/>
                <pc2:cmMk id="{E1CB20F6-8126-4C3C-9FBB-788C07259BB7}"/>
              </pc2:cmMkLst>
            </pc226:cmChg>
          </p:ext>
        </pc:extLst>
      </pc:sldChg>
      <pc:sldChg chg="del">
        <pc:chgData name="Scott Orford" userId="906edf75-739e-4a17-9960-40461887c567" providerId="ADAL" clId="{6E59B727-145F-4D74-AB55-C5D20EA19BF7}" dt="2023-07-12T10:03:58.170" v="147" actId="47"/>
        <pc:sldMkLst>
          <pc:docMk/>
          <pc:sldMk cId="535774600" sldId="273"/>
        </pc:sldMkLst>
      </pc:sldChg>
      <pc:sldChg chg="add del">
        <pc:chgData name="Scott Orford" userId="906edf75-739e-4a17-9960-40461887c567" providerId="ADAL" clId="{6E59B727-145F-4D74-AB55-C5D20EA19BF7}" dt="2023-07-12T10:03:59.821" v="148" actId="47"/>
        <pc:sldMkLst>
          <pc:docMk/>
          <pc:sldMk cId="2139101741" sldId="285"/>
        </pc:sldMkLst>
      </pc:sldChg>
      <pc:sldChg chg="add del">
        <pc:chgData name="Scott Orford" userId="906edf75-739e-4a17-9960-40461887c567" providerId="ADAL" clId="{6E59B727-145F-4D74-AB55-C5D20EA19BF7}" dt="2023-07-12T10:04:05.504" v="149" actId="47"/>
        <pc:sldMkLst>
          <pc:docMk/>
          <pc:sldMk cId="3287564575" sldId="286"/>
        </pc:sldMkLst>
      </pc:sldChg>
      <pc:sldChg chg="addSp delSp modSp add mod">
        <pc:chgData name="Scott Orford" userId="906edf75-739e-4a17-9960-40461887c567" providerId="ADAL" clId="{6E59B727-145F-4D74-AB55-C5D20EA19BF7}" dt="2023-07-12T13:56:38.907" v="988" actId="113"/>
        <pc:sldMkLst>
          <pc:docMk/>
          <pc:sldMk cId="453804221" sldId="287"/>
        </pc:sldMkLst>
        <pc:spChg chg="mod">
          <ac:chgData name="Scott Orford" userId="906edf75-739e-4a17-9960-40461887c567" providerId="ADAL" clId="{6E59B727-145F-4D74-AB55-C5D20EA19BF7}" dt="2023-07-12T13:56:38.907" v="988" actId="113"/>
          <ac:spMkLst>
            <pc:docMk/>
            <pc:sldMk cId="453804221" sldId="287"/>
            <ac:spMk id="11" creationId="{45AE2125-5384-52F2-7735-B2E71FEEBAA9}"/>
          </ac:spMkLst>
        </pc:spChg>
        <pc:picChg chg="add mod ord modCrop">
          <ac:chgData name="Scott Orford" userId="906edf75-739e-4a17-9960-40461887c567" providerId="ADAL" clId="{6E59B727-145F-4D74-AB55-C5D20EA19BF7}" dt="2023-07-12T10:17:57.278" v="218" actId="1076"/>
          <ac:picMkLst>
            <pc:docMk/>
            <pc:sldMk cId="453804221" sldId="287"/>
            <ac:picMk id="3" creationId="{7A3023AE-B78A-482A-BD4B-D2535591427F}"/>
          </ac:picMkLst>
        </pc:picChg>
        <pc:picChg chg="add mod modCrop">
          <ac:chgData name="Scott Orford" userId="906edf75-739e-4a17-9960-40461887c567" providerId="ADAL" clId="{6E59B727-145F-4D74-AB55-C5D20EA19BF7}" dt="2023-07-12T10:17:54.970" v="217" actId="1076"/>
          <ac:picMkLst>
            <pc:docMk/>
            <pc:sldMk cId="453804221" sldId="287"/>
            <ac:picMk id="4" creationId="{E49A6E27-DCCA-7524-A96C-BFE73EB1F3C1}"/>
          </ac:picMkLst>
        </pc:picChg>
        <pc:picChg chg="del">
          <ac:chgData name="Scott Orford" userId="906edf75-739e-4a17-9960-40461887c567" providerId="ADAL" clId="{6E59B727-145F-4D74-AB55-C5D20EA19BF7}" dt="2023-07-12T10:05:22.494" v="150" actId="478"/>
          <ac:picMkLst>
            <pc:docMk/>
            <pc:sldMk cId="453804221" sldId="287"/>
            <ac:picMk id="8" creationId="{2F6816C2-AE73-DF07-CBB4-1F253308EE77}"/>
          </ac:picMkLst>
        </pc:picChg>
        <pc:picChg chg="add del mod modCrop">
          <ac:chgData name="Scott Orford" userId="906edf75-739e-4a17-9960-40461887c567" providerId="ADAL" clId="{6E59B727-145F-4D74-AB55-C5D20EA19BF7}" dt="2023-07-12T10:16:13.827" v="201" actId="478"/>
          <ac:picMkLst>
            <pc:docMk/>
            <pc:sldMk cId="453804221" sldId="287"/>
            <ac:picMk id="9" creationId="{437B8A36-67E9-1E73-13D6-3C32CE54722D}"/>
          </ac:picMkLst>
        </pc:picChg>
        <pc:picChg chg="del">
          <ac:chgData name="Scott Orford" userId="906edf75-739e-4a17-9960-40461887c567" providerId="ADAL" clId="{6E59B727-145F-4D74-AB55-C5D20EA19BF7}" dt="2023-07-12T10:05:23.999" v="151" actId="478"/>
          <ac:picMkLst>
            <pc:docMk/>
            <pc:sldMk cId="453804221" sldId="287"/>
            <ac:picMk id="10" creationId="{F019825A-041B-75B3-A1A8-07DEC2A9320E}"/>
          </ac:picMkLst>
        </pc:picChg>
        <pc:picChg chg="del">
          <ac:chgData name="Scott Orford" userId="906edf75-739e-4a17-9960-40461887c567" providerId="ADAL" clId="{6E59B727-145F-4D74-AB55-C5D20EA19BF7}" dt="2023-07-12T10:05:28.098" v="155" actId="478"/>
          <ac:picMkLst>
            <pc:docMk/>
            <pc:sldMk cId="453804221" sldId="287"/>
            <ac:picMk id="14" creationId="{FB1E714D-FD2A-68E8-D8A5-88A4B059D02D}"/>
          </ac:picMkLst>
        </pc:picChg>
        <pc:picChg chg="add del mod modCrop">
          <ac:chgData name="Scott Orford" userId="906edf75-739e-4a17-9960-40461887c567" providerId="ADAL" clId="{6E59B727-145F-4D74-AB55-C5D20EA19BF7}" dt="2023-07-12T10:16:12.096" v="200" actId="478"/>
          <ac:picMkLst>
            <pc:docMk/>
            <pc:sldMk cId="453804221" sldId="287"/>
            <ac:picMk id="15" creationId="{40B976E8-34F2-6048-FD21-4EBD08230110}"/>
          </ac:picMkLst>
        </pc:picChg>
        <pc:picChg chg="del">
          <ac:chgData name="Scott Orford" userId="906edf75-739e-4a17-9960-40461887c567" providerId="ADAL" clId="{6E59B727-145F-4D74-AB55-C5D20EA19BF7}" dt="2023-07-12T10:05:25.604" v="152" actId="478"/>
          <ac:picMkLst>
            <pc:docMk/>
            <pc:sldMk cId="453804221" sldId="287"/>
            <ac:picMk id="16" creationId="{CE356D0B-09B9-1C87-D163-4F3614CD1519}"/>
          </ac:picMkLst>
        </pc:picChg>
        <pc:picChg chg="del mod">
          <ac:chgData name="Scott Orford" userId="906edf75-739e-4a17-9960-40461887c567" providerId="ADAL" clId="{6E59B727-145F-4D74-AB55-C5D20EA19BF7}" dt="2023-07-12T10:05:26.870" v="154" actId="478"/>
          <ac:picMkLst>
            <pc:docMk/>
            <pc:sldMk cId="453804221" sldId="287"/>
            <ac:picMk id="19" creationId="{A7DCEE80-890F-712A-F4E4-DF04FC620D05}"/>
          </ac:picMkLst>
        </pc:picChg>
      </pc:sldChg>
      <pc:sldChg chg="addSp delSp modSp add mod">
        <pc:chgData name="Scott Orford" userId="906edf75-739e-4a17-9960-40461887c567" providerId="ADAL" clId="{6E59B727-145F-4D74-AB55-C5D20EA19BF7}" dt="2023-07-12T13:43:25.689" v="874" actId="1076"/>
        <pc:sldMkLst>
          <pc:docMk/>
          <pc:sldMk cId="2243970266" sldId="288"/>
        </pc:sldMkLst>
        <pc:spChg chg="add mod">
          <ac:chgData name="Scott Orford" userId="906edf75-739e-4a17-9960-40461887c567" providerId="ADAL" clId="{6E59B727-145F-4D74-AB55-C5D20EA19BF7}" dt="2023-07-12T13:43:17.719" v="871" actId="14100"/>
          <ac:spMkLst>
            <pc:docMk/>
            <pc:sldMk cId="2243970266" sldId="288"/>
            <ac:spMk id="21" creationId="{75319378-B4D7-3D17-C901-96721793BDAE}"/>
          </ac:spMkLst>
        </pc:spChg>
        <pc:picChg chg="add mod modCrop">
          <ac:chgData name="Scott Orford" userId="906edf75-739e-4a17-9960-40461887c567" providerId="ADAL" clId="{6E59B727-145F-4D74-AB55-C5D20EA19BF7}" dt="2023-07-12T13:43:20.127" v="872" actId="1076"/>
          <ac:picMkLst>
            <pc:docMk/>
            <pc:sldMk cId="2243970266" sldId="288"/>
            <ac:picMk id="2" creationId="{18D20D42-F58A-3DE5-5AB0-1D8DD5A0C48C}"/>
          </ac:picMkLst>
        </pc:picChg>
        <pc:picChg chg="add mod">
          <ac:chgData name="Scott Orford" userId="906edf75-739e-4a17-9960-40461887c567" providerId="ADAL" clId="{6E59B727-145F-4D74-AB55-C5D20EA19BF7}" dt="2023-07-12T13:43:22.909" v="873" actId="1076"/>
          <ac:picMkLst>
            <pc:docMk/>
            <pc:sldMk cId="2243970266" sldId="288"/>
            <ac:picMk id="3" creationId="{948D718E-E078-74E5-1FB0-0B4B1D389416}"/>
          </ac:picMkLst>
        </pc:picChg>
        <pc:picChg chg="add del mod modCrop">
          <ac:chgData name="Scott Orford" userId="906edf75-739e-4a17-9960-40461887c567" providerId="ADAL" clId="{6E59B727-145F-4D74-AB55-C5D20EA19BF7}" dt="2023-07-12T10:21:16.899" v="225" actId="478"/>
          <ac:picMkLst>
            <pc:docMk/>
            <pc:sldMk cId="2243970266" sldId="288"/>
            <ac:picMk id="6" creationId="{F1205DC4-7472-6854-8D7E-76D812AAC967}"/>
          </ac:picMkLst>
        </pc:picChg>
        <pc:picChg chg="add del mod modCrop">
          <ac:chgData name="Scott Orford" userId="906edf75-739e-4a17-9960-40461887c567" providerId="ADAL" clId="{6E59B727-145F-4D74-AB55-C5D20EA19BF7}" dt="2023-07-12T13:30:41.312" v="382" actId="478"/>
          <ac:picMkLst>
            <pc:docMk/>
            <pc:sldMk cId="2243970266" sldId="288"/>
            <ac:picMk id="9" creationId="{897FFBE1-6CDC-A8DE-FD65-B20377D54A5E}"/>
          </ac:picMkLst>
        </pc:picChg>
        <pc:picChg chg="add del mod modCrop">
          <ac:chgData name="Scott Orford" userId="906edf75-739e-4a17-9960-40461887c567" providerId="ADAL" clId="{6E59B727-145F-4D74-AB55-C5D20EA19BF7}" dt="2023-07-12T13:30:39.534" v="381" actId="478"/>
          <ac:picMkLst>
            <pc:docMk/>
            <pc:sldMk cId="2243970266" sldId="288"/>
            <ac:picMk id="12" creationId="{E474FF87-20FA-BDEC-131F-2A8314D9D7DD}"/>
          </ac:picMkLst>
        </pc:picChg>
        <pc:picChg chg="add del">
          <ac:chgData name="Scott Orford" userId="906edf75-739e-4a17-9960-40461887c567" providerId="ADAL" clId="{6E59B727-145F-4D74-AB55-C5D20EA19BF7}" dt="2023-07-12T10:29:54.717" v="259" actId="22"/>
          <ac:picMkLst>
            <pc:docMk/>
            <pc:sldMk cId="2243970266" sldId="288"/>
            <ac:picMk id="15" creationId="{053C667E-29A6-BB7A-B5E5-0A45F805F53B}"/>
          </ac:picMkLst>
        </pc:picChg>
        <pc:picChg chg="add del mod">
          <ac:chgData name="Scott Orford" userId="906edf75-739e-4a17-9960-40461887c567" providerId="ADAL" clId="{6E59B727-145F-4D74-AB55-C5D20EA19BF7}" dt="2023-07-12T10:30:18.411" v="262" actId="478"/>
          <ac:picMkLst>
            <pc:docMk/>
            <pc:sldMk cId="2243970266" sldId="288"/>
            <ac:picMk id="16" creationId="{A72F9618-9CC9-FACA-D196-11D551EA093F}"/>
          </ac:picMkLst>
        </pc:picChg>
        <pc:picChg chg="add del mod">
          <ac:chgData name="Scott Orford" userId="906edf75-739e-4a17-9960-40461887c567" providerId="ADAL" clId="{6E59B727-145F-4D74-AB55-C5D20EA19BF7}" dt="2023-07-12T13:30:37.689" v="379" actId="478"/>
          <ac:picMkLst>
            <pc:docMk/>
            <pc:sldMk cId="2243970266" sldId="288"/>
            <ac:picMk id="17" creationId="{B59E695D-6F9C-D73A-7455-7E1B7FD6F10D}"/>
          </ac:picMkLst>
        </pc:picChg>
        <pc:picChg chg="add mod modCrop">
          <ac:chgData name="Scott Orford" userId="906edf75-739e-4a17-9960-40461887c567" providerId="ADAL" clId="{6E59B727-145F-4D74-AB55-C5D20EA19BF7}" dt="2023-07-12T13:43:25.689" v="874" actId="1076"/>
          <ac:picMkLst>
            <pc:docMk/>
            <pc:sldMk cId="2243970266" sldId="288"/>
            <ac:picMk id="19" creationId="{64285231-3CDD-C983-B937-D42A659A9C21}"/>
          </ac:picMkLst>
        </pc:picChg>
      </pc:sldChg>
      <pc:sldChg chg="addSp modSp add mod">
        <pc:chgData name="Scott Orford" userId="906edf75-739e-4a17-9960-40461887c567" providerId="ADAL" clId="{6E59B727-145F-4D74-AB55-C5D20EA19BF7}" dt="2023-07-12T13:38:32.603" v="547" actId="1076"/>
        <pc:sldMkLst>
          <pc:docMk/>
          <pc:sldMk cId="3962626750" sldId="289"/>
        </pc:sldMkLst>
        <pc:spChg chg="add mod">
          <ac:chgData name="Scott Orford" userId="906edf75-739e-4a17-9960-40461887c567" providerId="ADAL" clId="{6E59B727-145F-4D74-AB55-C5D20EA19BF7}" dt="2023-07-12T13:38:32.603" v="547" actId="1076"/>
          <ac:spMkLst>
            <pc:docMk/>
            <pc:sldMk cId="3962626750" sldId="289"/>
            <ac:spMk id="6" creationId="{48165AD2-821D-DD45-960D-A37A60BD1777}"/>
          </ac:spMkLst>
        </pc:spChg>
        <pc:picChg chg="add mod modCrop">
          <ac:chgData name="Scott Orford" userId="906edf75-739e-4a17-9960-40461887c567" providerId="ADAL" clId="{6E59B727-145F-4D74-AB55-C5D20EA19BF7}" dt="2023-07-12T13:36:31.519" v="404" actId="1076"/>
          <ac:picMkLst>
            <pc:docMk/>
            <pc:sldMk cId="3962626750" sldId="289"/>
            <ac:picMk id="2" creationId="{6EF24B0F-CE29-D541-A76E-C4CC2C1A0DAA}"/>
          </ac:picMkLst>
        </pc:picChg>
        <pc:picChg chg="add mod modCrop">
          <ac:chgData name="Scott Orford" userId="906edf75-739e-4a17-9960-40461887c567" providerId="ADAL" clId="{6E59B727-145F-4D74-AB55-C5D20EA19BF7}" dt="2023-07-12T13:36:34.601" v="407" actId="1076"/>
          <ac:picMkLst>
            <pc:docMk/>
            <pc:sldMk cId="3962626750" sldId="289"/>
            <ac:picMk id="4" creationId="{FBAA592E-B374-83B1-68D6-E46E9EE3AC12}"/>
          </ac:picMkLst>
        </pc:picChg>
      </pc:sldChg>
      <pc:sldChg chg="addSp delSp modSp add del mod">
        <pc:chgData name="Scott Orford" userId="906edf75-739e-4a17-9960-40461887c567" providerId="ADAL" clId="{6E59B727-145F-4D74-AB55-C5D20EA19BF7}" dt="2023-07-12T10:55:45.843" v="316" actId="2696"/>
        <pc:sldMkLst>
          <pc:docMk/>
          <pc:sldMk cId="1084163748" sldId="290"/>
        </pc:sldMkLst>
        <pc:picChg chg="del">
          <ac:chgData name="Scott Orford" userId="906edf75-739e-4a17-9960-40461887c567" providerId="ADAL" clId="{6E59B727-145F-4D74-AB55-C5D20EA19BF7}" dt="2023-07-12T10:30:37.773" v="264" actId="478"/>
          <ac:picMkLst>
            <pc:docMk/>
            <pc:sldMk cId="1084163748" sldId="290"/>
            <ac:picMk id="2" creationId="{6EF24B0F-CE29-D541-A76E-C4CC2C1A0DAA}"/>
          </ac:picMkLst>
        </pc:picChg>
        <pc:picChg chg="del">
          <ac:chgData name="Scott Orford" userId="906edf75-739e-4a17-9960-40461887c567" providerId="ADAL" clId="{6E59B727-145F-4D74-AB55-C5D20EA19BF7}" dt="2023-07-12T10:30:39.313" v="265" actId="478"/>
          <ac:picMkLst>
            <pc:docMk/>
            <pc:sldMk cId="1084163748" sldId="290"/>
            <ac:picMk id="4" creationId="{FBAA592E-B374-83B1-68D6-E46E9EE3AC12}"/>
          </ac:picMkLst>
        </pc:picChg>
        <pc:picChg chg="add mod modCrop">
          <ac:chgData name="Scott Orford" userId="906edf75-739e-4a17-9960-40461887c567" providerId="ADAL" clId="{6E59B727-145F-4D74-AB55-C5D20EA19BF7}" dt="2023-07-12T10:37:55.094" v="273" actId="1076"/>
          <ac:picMkLst>
            <pc:docMk/>
            <pc:sldMk cId="1084163748" sldId="290"/>
            <ac:picMk id="6" creationId="{D7DCCD34-CAAA-8C06-17BE-6EA2EE9E6571}"/>
          </ac:picMkLst>
        </pc:picChg>
      </pc:sldChg>
      <pc:sldChg chg="addSp delSp modSp add mod">
        <pc:chgData name="Scott Orford" userId="906edf75-739e-4a17-9960-40461887c567" providerId="ADAL" clId="{6E59B727-145F-4D74-AB55-C5D20EA19BF7}" dt="2023-07-12T13:40:14.548" v="643" actId="1076"/>
        <pc:sldMkLst>
          <pc:docMk/>
          <pc:sldMk cId="140603431" sldId="291"/>
        </pc:sldMkLst>
        <pc:spChg chg="add mod">
          <ac:chgData name="Scott Orford" userId="906edf75-739e-4a17-9960-40461887c567" providerId="ADAL" clId="{6E59B727-145F-4D74-AB55-C5D20EA19BF7}" dt="2023-07-12T13:40:09.248" v="640" actId="14100"/>
          <ac:spMkLst>
            <pc:docMk/>
            <pc:sldMk cId="140603431" sldId="291"/>
            <ac:spMk id="14" creationId="{4057E420-F05A-05CD-6844-4245A29904A2}"/>
          </ac:spMkLst>
        </pc:spChg>
        <pc:picChg chg="add mod modCrop">
          <ac:chgData name="Scott Orford" userId="906edf75-739e-4a17-9960-40461887c567" providerId="ADAL" clId="{6E59B727-145F-4D74-AB55-C5D20EA19BF7}" dt="2023-07-12T13:40:11.185" v="641" actId="1076"/>
          <ac:picMkLst>
            <pc:docMk/>
            <pc:sldMk cId="140603431" sldId="291"/>
            <ac:picMk id="3" creationId="{D967524E-F0BC-1D7B-4D58-46C145E0EB2D}"/>
          </ac:picMkLst>
        </pc:picChg>
        <pc:picChg chg="del">
          <ac:chgData name="Scott Orford" userId="906edf75-739e-4a17-9960-40461887c567" providerId="ADAL" clId="{6E59B727-145F-4D74-AB55-C5D20EA19BF7}" dt="2023-07-12T10:39:39.692" v="275" actId="478"/>
          <ac:picMkLst>
            <pc:docMk/>
            <pc:sldMk cId="140603431" sldId="291"/>
            <ac:picMk id="6" creationId="{D7DCCD34-CAAA-8C06-17BE-6EA2EE9E6571}"/>
          </ac:picMkLst>
        </pc:picChg>
        <pc:picChg chg="add mod modCrop">
          <ac:chgData name="Scott Orford" userId="906edf75-739e-4a17-9960-40461887c567" providerId="ADAL" clId="{6E59B727-145F-4D74-AB55-C5D20EA19BF7}" dt="2023-07-12T13:40:12.661" v="642" actId="1076"/>
          <ac:picMkLst>
            <pc:docMk/>
            <pc:sldMk cId="140603431" sldId="291"/>
            <ac:picMk id="8" creationId="{2F9E09C9-8E20-CF3E-3633-5171FEDDA78C}"/>
          </ac:picMkLst>
        </pc:picChg>
        <pc:picChg chg="add mod modCrop">
          <ac:chgData name="Scott Orford" userId="906edf75-739e-4a17-9960-40461887c567" providerId="ADAL" clId="{6E59B727-145F-4D74-AB55-C5D20EA19BF7}" dt="2023-07-12T13:40:14.548" v="643" actId="1076"/>
          <ac:picMkLst>
            <pc:docMk/>
            <pc:sldMk cId="140603431" sldId="291"/>
            <ac:picMk id="10" creationId="{B155474B-4AFD-F690-5727-A653D97B2D56}"/>
          </ac:picMkLst>
        </pc:picChg>
      </pc:sldChg>
      <pc:sldChg chg="addSp delSp modSp add mod ord">
        <pc:chgData name="Scott Orford" userId="906edf75-739e-4a17-9960-40461887c567" providerId="ADAL" clId="{6E59B727-145F-4D74-AB55-C5D20EA19BF7}" dt="2023-07-12T13:43:30.145" v="876"/>
        <pc:sldMkLst>
          <pc:docMk/>
          <pc:sldMk cId="2482609363" sldId="292"/>
        </pc:sldMkLst>
        <pc:spChg chg="mod">
          <ac:chgData name="Scott Orford" userId="906edf75-739e-4a17-9960-40461887c567" providerId="ADAL" clId="{6E59B727-145F-4D74-AB55-C5D20EA19BF7}" dt="2023-07-12T13:26:44.195" v="368" actId="1076"/>
          <ac:spMkLst>
            <pc:docMk/>
            <pc:sldMk cId="2482609363" sldId="292"/>
            <ac:spMk id="11" creationId="{45AE2125-5384-52F2-7735-B2E71FEEBAA9}"/>
          </ac:spMkLst>
        </pc:spChg>
        <pc:spChg chg="add mod">
          <ac:chgData name="Scott Orford" userId="906edf75-739e-4a17-9960-40461887c567" providerId="ADAL" clId="{6E59B727-145F-4D74-AB55-C5D20EA19BF7}" dt="2023-07-12T13:42:11.623" v="805" actId="20577"/>
          <ac:spMkLst>
            <pc:docMk/>
            <pc:sldMk cId="2482609363" sldId="292"/>
            <ac:spMk id="16" creationId="{12B36A04-4A6E-D4F1-1BBD-DA2AA686A9A1}"/>
          </ac:spMkLst>
        </pc:spChg>
        <pc:picChg chg="del">
          <ac:chgData name="Scott Orford" userId="906edf75-739e-4a17-9960-40461887c567" providerId="ADAL" clId="{6E59B727-145F-4D74-AB55-C5D20EA19BF7}" dt="2023-07-12T13:20:30.326" v="327" actId="478"/>
          <ac:picMkLst>
            <pc:docMk/>
            <pc:sldMk cId="2482609363" sldId="292"/>
            <ac:picMk id="3" creationId="{D967524E-F0BC-1D7B-4D58-46C145E0EB2D}"/>
          </ac:picMkLst>
        </pc:picChg>
        <pc:picChg chg="add mod modCrop">
          <ac:chgData name="Scott Orford" userId="906edf75-739e-4a17-9960-40461887c567" providerId="ADAL" clId="{6E59B727-145F-4D74-AB55-C5D20EA19BF7}" dt="2023-07-12T13:40:25.736" v="644" actId="1076"/>
          <ac:picMkLst>
            <pc:docMk/>
            <pc:sldMk cId="2482609363" sldId="292"/>
            <ac:picMk id="4" creationId="{3989ACD9-225F-977B-1FBE-A4C209877A65}"/>
          </ac:picMkLst>
        </pc:picChg>
        <pc:picChg chg="del">
          <ac:chgData name="Scott Orford" userId="906edf75-739e-4a17-9960-40461887c567" providerId="ADAL" clId="{6E59B727-145F-4D74-AB55-C5D20EA19BF7}" dt="2023-07-12T13:20:31.810" v="328" actId="478"/>
          <ac:picMkLst>
            <pc:docMk/>
            <pc:sldMk cId="2482609363" sldId="292"/>
            <ac:picMk id="8" creationId="{2F9E09C9-8E20-CF3E-3633-5171FEDDA78C}"/>
          </ac:picMkLst>
        </pc:picChg>
        <pc:picChg chg="add mod modCrop">
          <ac:chgData name="Scott Orford" userId="906edf75-739e-4a17-9960-40461887c567" providerId="ADAL" clId="{6E59B727-145F-4D74-AB55-C5D20EA19BF7}" dt="2023-07-12T13:40:34.623" v="646" actId="1076"/>
          <ac:picMkLst>
            <pc:docMk/>
            <pc:sldMk cId="2482609363" sldId="292"/>
            <ac:picMk id="9" creationId="{179E37F0-AE0C-4B54-7ED5-C679267D858A}"/>
          </ac:picMkLst>
        </pc:picChg>
        <pc:picChg chg="del">
          <ac:chgData name="Scott Orford" userId="906edf75-739e-4a17-9960-40461887c567" providerId="ADAL" clId="{6E59B727-145F-4D74-AB55-C5D20EA19BF7}" dt="2023-07-12T13:20:33.366" v="329" actId="478"/>
          <ac:picMkLst>
            <pc:docMk/>
            <pc:sldMk cId="2482609363" sldId="292"/>
            <ac:picMk id="10" creationId="{B155474B-4AFD-F690-5727-A653D97B2D56}"/>
          </ac:picMkLst>
        </pc:picChg>
        <pc:picChg chg="add mod modCrop">
          <ac:chgData name="Scott Orford" userId="906edf75-739e-4a17-9960-40461887c567" providerId="ADAL" clId="{6E59B727-145F-4D74-AB55-C5D20EA19BF7}" dt="2023-07-12T13:40:31.513" v="645" actId="1076"/>
          <ac:picMkLst>
            <pc:docMk/>
            <pc:sldMk cId="2482609363" sldId="292"/>
            <ac:picMk id="14" creationId="{90E2D153-E193-A38C-28E4-C74A096934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2A606-F217-4BBB-B99D-208ED204D6ED}" type="datetimeFigureOut">
              <a:rPr lang="en-GB" smtClean="0"/>
              <a:t>14/07/2023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7A7A3-C29A-493F-AC20-67AC42A34CE4}" type="slidenum">
              <a:rPr lang="en-GB" smtClean="0"/>
              <a:t>‹#›</a:t>
            </a:fld>
            <a:endParaRPr lang="en-GB"/>
          </a:p>
        </p:txBody>
      </p:sp>
    </p:spTree>
    <p:extLst>
      <p:ext uri="{BB962C8B-B14F-4D97-AF65-F5344CB8AC3E}">
        <p14:creationId xmlns:p14="http://schemas.microsoft.com/office/powerpoint/2010/main" val="891419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Analysis ready data products; access model </a:t>
            </a:r>
          </a:p>
        </p:txBody>
      </p:sp>
      <p:sp>
        <p:nvSpPr>
          <p:cNvPr id="4" name="Slide Number Placeholder 3"/>
          <p:cNvSpPr>
            <a:spLocks noGrp="1"/>
          </p:cNvSpPr>
          <p:nvPr>
            <p:ph type="sldNum" sz="quarter" idx="5"/>
          </p:nvPr>
        </p:nvSpPr>
        <p:spPr/>
        <p:txBody>
          <a:bodyPr/>
          <a:lstStyle/>
          <a:p>
            <a:fld id="{41D7A7A3-C29A-493F-AC20-67AC42A34CE4}" type="slidenum">
              <a:rPr lang="en-GB" smtClean="0"/>
              <a:t>6</a:t>
            </a:fld>
            <a:endParaRPr lang="en-GB"/>
          </a:p>
        </p:txBody>
      </p:sp>
    </p:spTree>
    <p:extLst>
      <p:ext uri="{BB962C8B-B14F-4D97-AF65-F5344CB8AC3E}">
        <p14:creationId xmlns:p14="http://schemas.microsoft.com/office/powerpoint/2010/main" val="2602456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examples of this stuff in S. Korea; we are looking to put a grant in soon on some of this retail stuff in Korea with our visiting Prof, open to collaborators if anyone is interested. Specifically around vulnerability of Korean commercial centres to external pressures (e.g., online shopping, experiential retailing etc.).</a:t>
            </a:r>
          </a:p>
        </p:txBody>
      </p:sp>
      <p:sp>
        <p:nvSpPr>
          <p:cNvPr id="4" name="Slide Number Placeholder 3"/>
          <p:cNvSpPr>
            <a:spLocks noGrp="1"/>
          </p:cNvSpPr>
          <p:nvPr>
            <p:ph type="sldNum" sz="quarter" idx="5"/>
          </p:nvPr>
        </p:nvSpPr>
        <p:spPr/>
        <p:txBody>
          <a:bodyPr/>
          <a:lstStyle/>
          <a:p>
            <a:fld id="{41D7A7A3-C29A-493F-AC20-67AC42A34CE4}" type="slidenum">
              <a:rPr lang="en-GB" smtClean="0"/>
              <a:t>16</a:t>
            </a:fld>
            <a:endParaRPr lang="en-GB"/>
          </a:p>
        </p:txBody>
      </p:sp>
    </p:spTree>
    <p:extLst>
      <p:ext uri="{BB962C8B-B14F-4D97-AF65-F5344CB8AC3E}">
        <p14:creationId xmlns:p14="http://schemas.microsoft.com/office/powerpoint/2010/main" val="175684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points:</a:t>
            </a:r>
          </a:p>
          <a:p>
            <a:pPr marL="171450" indent="-171450">
              <a:buFontTx/>
              <a:buChar char="-"/>
            </a:pPr>
            <a:r>
              <a:rPr lang="en-GB" dirty="0"/>
              <a:t>Data is important for helping us understand the current system of retail and city centres,  but we can also use data to understand how they are repurposing and evolving in response to some of these external pressures. </a:t>
            </a:r>
          </a:p>
          <a:p>
            <a:pPr marL="171450" indent="-171450">
              <a:buFontTx/>
              <a:buChar char="-"/>
            </a:pPr>
            <a:r>
              <a:rPr lang="en-GB" dirty="0"/>
              <a:t>Infrastructure like the CDRC makes this more feasible; bringing together a portal of data on retail centres in an accessible manner to facilitate such insights. </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1D7A7A3-C29A-493F-AC20-67AC42A34CE4}" type="slidenum">
              <a:rPr lang="en-GB" smtClean="0"/>
              <a:t>17</a:t>
            </a:fld>
            <a:endParaRPr lang="en-GB"/>
          </a:p>
        </p:txBody>
      </p:sp>
    </p:spTree>
    <p:extLst>
      <p:ext uri="{BB962C8B-B14F-4D97-AF65-F5344CB8AC3E}">
        <p14:creationId xmlns:p14="http://schemas.microsoft.com/office/powerpoint/2010/main" val="43189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18</a:t>
            </a:fld>
            <a:endParaRPr lang="en-GB"/>
          </a:p>
        </p:txBody>
      </p:sp>
    </p:spTree>
    <p:extLst>
      <p:ext uri="{BB962C8B-B14F-4D97-AF65-F5344CB8AC3E}">
        <p14:creationId xmlns:p14="http://schemas.microsoft.com/office/powerpoint/2010/main" val="291451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19</a:t>
            </a:fld>
            <a:endParaRPr lang="en-GB"/>
          </a:p>
        </p:txBody>
      </p:sp>
    </p:spTree>
    <p:extLst>
      <p:ext uri="{BB962C8B-B14F-4D97-AF65-F5344CB8AC3E}">
        <p14:creationId xmlns:p14="http://schemas.microsoft.com/office/powerpoint/2010/main" val="1790741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20</a:t>
            </a:fld>
            <a:endParaRPr lang="en-GB"/>
          </a:p>
        </p:txBody>
      </p:sp>
    </p:spTree>
    <p:extLst>
      <p:ext uri="{BB962C8B-B14F-4D97-AF65-F5344CB8AC3E}">
        <p14:creationId xmlns:p14="http://schemas.microsoft.com/office/powerpoint/2010/main" val="78419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21</a:t>
            </a:fld>
            <a:endParaRPr lang="en-GB"/>
          </a:p>
        </p:txBody>
      </p:sp>
    </p:spTree>
    <p:extLst>
      <p:ext uri="{BB962C8B-B14F-4D97-AF65-F5344CB8AC3E}">
        <p14:creationId xmlns:p14="http://schemas.microsoft.com/office/powerpoint/2010/main" val="767780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22</a:t>
            </a:fld>
            <a:endParaRPr lang="en-GB"/>
          </a:p>
        </p:txBody>
      </p:sp>
    </p:spTree>
    <p:extLst>
      <p:ext uri="{BB962C8B-B14F-4D97-AF65-F5344CB8AC3E}">
        <p14:creationId xmlns:p14="http://schemas.microsoft.com/office/powerpoint/2010/main" val="3577330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Scott this is where you can take over… </a:t>
            </a:r>
          </a:p>
        </p:txBody>
      </p:sp>
      <p:sp>
        <p:nvSpPr>
          <p:cNvPr id="4" name="Slide Number Placeholder 3"/>
          <p:cNvSpPr>
            <a:spLocks noGrp="1"/>
          </p:cNvSpPr>
          <p:nvPr>
            <p:ph type="sldNum" sz="quarter" idx="5"/>
          </p:nvPr>
        </p:nvSpPr>
        <p:spPr/>
        <p:txBody>
          <a:bodyPr/>
          <a:lstStyle/>
          <a:p>
            <a:fld id="{41D7A7A3-C29A-493F-AC20-67AC42A34CE4}" type="slidenum">
              <a:rPr lang="en-GB" smtClean="0"/>
              <a:t>23</a:t>
            </a:fld>
            <a:endParaRPr lang="en-GB"/>
          </a:p>
        </p:txBody>
      </p:sp>
    </p:spTree>
    <p:extLst>
      <p:ext uri="{BB962C8B-B14F-4D97-AF65-F5344CB8AC3E}">
        <p14:creationId xmlns:p14="http://schemas.microsoft.com/office/powerpoint/2010/main" val="81637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Unit of geographical analysis, attaching other forms of data and looking at morphology of town centres over time</a:t>
            </a:r>
          </a:p>
        </p:txBody>
      </p:sp>
      <p:sp>
        <p:nvSpPr>
          <p:cNvPr id="4" name="Slide Number Placeholder 3"/>
          <p:cNvSpPr>
            <a:spLocks noGrp="1"/>
          </p:cNvSpPr>
          <p:nvPr>
            <p:ph type="sldNum" sz="quarter" idx="5"/>
          </p:nvPr>
        </p:nvSpPr>
        <p:spPr/>
        <p:txBody>
          <a:bodyPr/>
          <a:lstStyle/>
          <a:p>
            <a:fld id="{41D7A7A3-C29A-493F-AC20-67AC42A34CE4}" type="slidenum">
              <a:rPr lang="en-GB" smtClean="0"/>
              <a:t>8</a:t>
            </a:fld>
            <a:endParaRPr lang="en-GB"/>
          </a:p>
        </p:txBody>
      </p:sp>
    </p:spTree>
    <p:extLst>
      <p:ext uri="{BB962C8B-B14F-4D97-AF65-F5344CB8AC3E}">
        <p14:creationId xmlns:p14="http://schemas.microsoft.com/office/powerpoint/2010/main" val="312427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Accessible, interpretable means of understanding function of retail centres </a:t>
            </a:r>
          </a:p>
        </p:txBody>
      </p:sp>
      <p:sp>
        <p:nvSpPr>
          <p:cNvPr id="4" name="Slide Number Placeholder 3"/>
          <p:cNvSpPr>
            <a:spLocks noGrp="1"/>
          </p:cNvSpPr>
          <p:nvPr>
            <p:ph type="sldNum" sz="quarter" idx="5"/>
          </p:nvPr>
        </p:nvSpPr>
        <p:spPr/>
        <p:txBody>
          <a:bodyPr/>
          <a:lstStyle/>
          <a:p>
            <a:fld id="{41D7A7A3-C29A-493F-AC20-67AC42A34CE4}" type="slidenum">
              <a:rPr lang="en-GB" smtClean="0"/>
              <a:t>9</a:t>
            </a:fld>
            <a:endParaRPr lang="en-GB"/>
          </a:p>
        </p:txBody>
      </p:sp>
    </p:spTree>
    <p:extLst>
      <p:ext uri="{BB962C8B-B14F-4D97-AF65-F5344CB8AC3E}">
        <p14:creationId xmlns:p14="http://schemas.microsoft.com/office/powerpoint/2010/main" val="278773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Multidimensional, data-driven, understanding form and function of retail centres in unfamiliar settings</a:t>
            </a:r>
          </a:p>
        </p:txBody>
      </p:sp>
      <p:sp>
        <p:nvSpPr>
          <p:cNvPr id="4" name="Slide Number Placeholder 3"/>
          <p:cNvSpPr>
            <a:spLocks noGrp="1"/>
          </p:cNvSpPr>
          <p:nvPr>
            <p:ph type="sldNum" sz="quarter" idx="5"/>
          </p:nvPr>
        </p:nvSpPr>
        <p:spPr/>
        <p:txBody>
          <a:bodyPr/>
          <a:lstStyle/>
          <a:p>
            <a:fld id="{41D7A7A3-C29A-493F-AC20-67AC42A34CE4}" type="slidenum">
              <a:rPr lang="en-GB" smtClean="0"/>
              <a:t>10</a:t>
            </a:fld>
            <a:endParaRPr lang="en-GB"/>
          </a:p>
        </p:txBody>
      </p:sp>
    </p:spTree>
    <p:extLst>
      <p:ext uri="{BB962C8B-B14F-4D97-AF65-F5344CB8AC3E}">
        <p14:creationId xmlns:p14="http://schemas.microsoft.com/office/powerpoint/2010/main" val="370510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External pressures, quantifying their impacts on retail and city centres. </a:t>
            </a:r>
          </a:p>
        </p:txBody>
      </p:sp>
      <p:sp>
        <p:nvSpPr>
          <p:cNvPr id="4" name="Slide Number Placeholder 3"/>
          <p:cNvSpPr>
            <a:spLocks noGrp="1"/>
          </p:cNvSpPr>
          <p:nvPr>
            <p:ph type="sldNum" sz="quarter" idx="5"/>
          </p:nvPr>
        </p:nvSpPr>
        <p:spPr/>
        <p:txBody>
          <a:bodyPr/>
          <a:lstStyle/>
          <a:p>
            <a:fld id="{41D7A7A3-C29A-493F-AC20-67AC42A34CE4}" type="slidenum">
              <a:rPr lang="en-GB" smtClean="0"/>
              <a:t>11</a:t>
            </a:fld>
            <a:endParaRPr lang="en-GB"/>
          </a:p>
        </p:txBody>
      </p:sp>
    </p:spTree>
    <p:extLst>
      <p:ext uri="{BB962C8B-B14F-4D97-AF65-F5344CB8AC3E}">
        <p14:creationId xmlns:p14="http://schemas.microsoft.com/office/powerpoint/2010/main" val="524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Indicators provide a useful snapshot of performance and characteristics of retail centres, but can be updated and expanded based on available data</a:t>
            </a:r>
          </a:p>
        </p:txBody>
      </p:sp>
      <p:sp>
        <p:nvSpPr>
          <p:cNvPr id="4" name="Slide Number Placeholder 3"/>
          <p:cNvSpPr>
            <a:spLocks noGrp="1"/>
          </p:cNvSpPr>
          <p:nvPr>
            <p:ph type="sldNum" sz="quarter" idx="5"/>
          </p:nvPr>
        </p:nvSpPr>
        <p:spPr/>
        <p:txBody>
          <a:bodyPr/>
          <a:lstStyle/>
          <a:p>
            <a:fld id="{41D7A7A3-C29A-493F-AC20-67AC42A34CE4}" type="slidenum">
              <a:rPr lang="en-GB" smtClean="0"/>
              <a:t>12</a:t>
            </a:fld>
            <a:endParaRPr lang="en-GB"/>
          </a:p>
        </p:txBody>
      </p:sp>
    </p:spTree>
    <p:extLst>
      <p:ext uri="{BB962C8B-B14F-4D97-AF65-F5344CB8AC3E}">
        <p14:creationId xmlns:p14="http://schemas.microsoft.com/office/powerpoint/2010/main" val="1945059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New approach to examining performance of retail centres, using mobile phone data. Mechanisms for recovery, but also alternative to footfall measurement which is problematic. </a:t>
            </a:r>
          </a:p>
          <a:p>
            <a:endParaRPr lang="en-GB" dirty="0"/>
          </a:p>
        </p:txBody>
      </p:sp>
      <p:sp>
        <p:nvSpPr>
          <p:cNvPr id="4" name="Slide Number Placeholder 3"/>
          <p:cNvSpPr>
            <a:spLocks noGrp="1"/>
          </p:cNvSpPr>
          <p:nvPr>
            <p:ph type="sldNum" sz="quarter" idx="5"/>
          </p:nvPr>
        </p:nvSpPr>
        <p:spPr/>
        <p:txBody>
          <a:bodyPr/>
          <a:lstStyle/>
          <a:p>
            <a:fld id="{41D7A7A3-C29A-493F-AC20-67AC42A34CE4}" type="slidenum">
              <a:rPr lang="en-GB" smtClean="0"/>
              <a:t>13</a:t>
            </a:fld>
            <a:endParaRPr lang="en-GB"/>
          </a:p>
        </p:txBody>
      </p:sp>
    </p:spTree>
    <p:extLst>
      <p:ext uri="{BB962C8B-B14F-4D97-AF65-F5344CB8AC3E}">
        <p14:creationId xmlns:p14="http://schemas.microsoft.com/office/powerpoint/2010/main" val="252814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approach to examining performance of retail centres, using mobile phone data. Mechanisms for recovery, but also alternative to footfall measurement which is problematic. </a:t>
            </a:r>
          </a:p>
        </p:txBody>
      </p:sp>
      <p:sp>
        <p:nvSpPr>
          <p:cNvPr id="4" name="Slide Number Placeholder 3"/>
          <p:cNvSpPr>
            <a:spLocks noGrp="1"/>
          </p:cNvSpPr>
          <p:nvPr>
            <p:ph type="sldNum" sz="quarter" idx="5"/>
          </p:nvPr>
        </p:nvSpPr>
        <p:spPr/>
        <p:txBody>
          <a:bodyPr/>
          <a:lstStyle/>
          <a:p>
            <a:fld id="{41D7A7A3-C29A-493F-AC20-67AC42A34CE4}" type="slidenum">
              <a:rPr lang="en-GB" smtClean="0"/>
              <a:t>14</a:t>
            </a:fld>
            <a:endParaRPr lang="en-GB"/>
          </a:p>
        </p:txBody>
      </p:sp>
    </p:spTree>
    <p:extLst>
      <p:ext uri="{BB962C8B-B14F-4D97-AF65-F5344CB8AC3E}">
        <p14:creationId xmlns:p14="http://schemas.microsoft.com/office/powerpoint/2010/main" val="91137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data-driven frameworks for understanding our retail and city centres, we can extend such analyses into new locations, especially because the frameworks can be customised to suit the location of study, comparative analyses become much easier.</a:t>
            </a:r>
          </a:p>
        </p:txBody>
      </p:sp>
      <p:sp>
        <p:nvSpPr>
          <p:cNvPr id="4" name="Slide Number Placeholder 3"/>
          <p:cNvSpPr>
            <a:spLocks noGrp="1"/>
          </p:cNvSpPr>
          <p:nvPr>
            <p:ph type="sldNum" sz="quarter" idx="5"/>
          </p:nvPr>
        </p:nvSpPr>
        <p:spPr/>
        <p:txBody>
          <a:bodyPr/>
          <a:lstStyle/>
          <a:p>
            <a:fld id="{41D7A7A3-C29A-493F-AC20-67AC42A34CE4}" type="slidenum">
              <a:rPr lang="en-GB" smtClean="0"/>
              <a:t>15</a:t>
            </a:fld>
            <a:endParaRPr lang="en-GB"/>
          </a:p>
        </p:txBody>
      </p:sp>
    </p:spTree>
    <p:extLst>
      <p:ext uri="{BB962C8B-B14F-4D97-AF65-F5344CB8AC3E}">
        <p14:creationId xmlns:p14="http://schemas.microsoft.com/office/powerpoint/2010/main" val="162093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0A27-DDD9-80FC-82DD-6F1E610929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8043A1A-E36E-324E-7F87-4E552DACBD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2030D3-66B1-0115-7E04-DFEEB34D425D}"/>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FEBA1DE4-BA7E-A2AF-23E2-531A6EBAC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0C0369-2285-671C-2142-48F5774A43AA}"/>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195707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F834-405D-8928-F07A-CDDB0A7CFC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2D1CBA-987E-3842-1DF4-E83BEBBDD8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8B2F98-4322-803C-371E-40FFE74F9DCC}"/>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E32959F5-408E-5E24-3743-F3DE11B0ED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25ABD3-2BE0-7450-0778-BE8D01F925CB}"/>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3393743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2FD59-19C2-BEFC-DA4B-8FBF60D8B07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6124AA-8D4A-D7EE-D37A-5D67F49049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6471B9-0F86-4466-A2C0-21558580D555}"/>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5454C78C-024F-AD4D-1953-616BF5A7A1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668619-A617-A35A-4484-44F4EDBEBE6D}"/>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53481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18CE-E311-AF18-2C99-C513570E18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E0143E-905E-937E-B4A4-0D82D1C4A3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8DCCB9-8125-06CA-2BC3-3794B2A882E4}"/>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518E6C01-4B18-291F-EDE7-1B8F85669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078E1B-0555-444A-D6AE-20084A8C8461}"/>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385023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BF630-D193-075C-5BDF-16709C2AF3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61A44B-FE13-CDE5-DDA2-61F0020C44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8499A-E889-DA09-DE5B-38D28D53A6F0}"/>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9339F01C-D221-E2CD-CAE9-735D61526C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98314D-A5D7-8D3E-3367-D6C5C5012681}"/>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388798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D4648-B8BB-5368-B2B7-E7A0FA7CA1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F3306D-6F80-C519-0C13-06120B1A94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33F736-BE4F-12E2-178A-7FED075A9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148E4D-8209-08BF-E3E9-60AD2C88E2B4}"/>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6" name="Footer Placeholder 5">
            <a:extLst>
              <a:ext uri="{FF2B5EF4-FFF2-40B4-BE49-F238E27FC236}">
                <a16:creationId xmlns:a16="http://schemas.microsoft.com/office/drawing/2014/main" id="{B9491F7F-92D3-230C-2646-2A031B84E81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D9805-F02F-CC23-ED82-438CE696E9D6}"/>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407323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16512-FDF8-7C73-38F4-0EE76A732A6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EC830C-3B02-C879-7C4E-811372F36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BC9B77-D663-7419-AA6B-7C8D171FB7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193F60-31D0-0A3D-2D60-02EDF593B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5B807-9A0D-B892-5236-5C836080A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92ED8C-1750-0B0E-0852-B38C46336D31}"/>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8" name="Footer Placeholder 7">
            <a:extLst>
              <a:ext uri="{FF2B5EF4-FFF2-40B4-BE49-F238E27FC236}">
                <a16:creationId xmlns:a16="http://schemas.microsoft.com/office/drawing/2014/main" id="{D20439B5-4E49-44FE-3610-6E186B98788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5D7E69-7CBF-824D-118C-3EA3CF84ECBF}"/>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4114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FA36-18C8-7C40-FC68-9FB9AA5A70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9D42520-32E2-B8F0-C8C2-7C16D43CAF2F}"/>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4" name="Footer Placeholder 3">
            <a:extLst>
              <a:ext uri="{FF2B5EF4-FFF2-40B4-BE49-F238E27FC236}">
                <a16:creationId xmlns:a16="http://schemas.microsoft.com/office/drawing/2014/main" id="{978AFA5D-9157-4471-2F73-71CE7BF1250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F93DF66-EB48-3B64-6BE8-8F52BE5CB71B}"/>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411588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BBEA6-1D37-BD24-A1A6-C16DB605AB44}"/>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3" name="Footer Placeholder 2">
            <a:extLst>
              <a:ext uri="{FF2B5EF4-FFF2-40B4-BE49-F238E27FC236}">
                <a16:creationId xmlns:a16="http://schemas.microsoft.com/office/drawing/2014/main" id="{78FF467C-7CF1-3CB2-D867-40C9E93149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ECF837-08AC-1E77-1CED-3B6A2EBF0513}"/>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154266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941B-019A-2570-BD0B-E50C32AE2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19EC06-F396-F984-29E7-F48B908603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E01AEF-C152-8C04-8524-A56A3F8AF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64009-A256-3478-33A2-AE047E1EE2CF}"/>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6" name="Footer Placeholder 5">
            <a:extLst>
              <a:ext uri="{FF2B5EF4-FFF2-40B4-BE49-F238E27FC236}">
                <a16:creationId xmlns:a16="http://schemas.microsoft.com/office/drawing/2014/main" id="{0A082CFA-CC6A-692F-35DA-924F424447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3FE2E4-5213-DE59-8167-B4C6A437D4EB}"/>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1163368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2AF2-7E0F-C46C-B7AF-D666DEFE1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033ADA-DA7E-C23F-81D1-CAEED3235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BCE2BB2-B386-E356-7B15-FE49C1F5B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9692-CAD9-8A9E-711E-D0BBC3EEEB50}"/>
              </a:ext>
            </a:extLst>
          </p:cNvPr>
          <p:cNvSpPr>
            <a:spLocks noGrp="1"/>
          </p:cNvSpPr>
          <p:nvPr>
            <p:ph type="dt" sz="half" idx="10"/>
          </p:nvPr>
        </p:nvSpPr>
        <p:spPr/>
        <p:txBody>
          <a:bodyPr/>
          <a:lstStyle/>
          <a:p>
            <a:fld id="{A140DA5C-4FA6-4833-BA71-5D76C66DA5BD}" type="datetimeFigureOut">
              <a:rPr lang="en-GB" smtClean="0"/>
              <a:t>14/07/2023</a:t>
            </a:fld>
            <a:endParaRPr lang="en-GB"/>
          </a:p>
        </p:txBody>
      </p:sp>
      <p:sp>
        <p:nvSpPr>
          <p:cNvPr id="6" name="Footer Placeholder 5">
            <a:extLst>
              <a:ext uri="{FF2B5EF4-FFF2-40B4-BE49-F238E27FC236}">
                <a16:creationId xmlns:a16="http://schemas.microsoft.com/office/drawing/2014/main" id="{A30B9623-A363-A40E-2043-C6A723A5F0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F69BA7-AB20-16E2-0D8D-ACACE6E7CC81}"/>
              </a:ext>
            </a:extLst>
          </p:cNvPr>
          <p:cNvSpPr>
            <a:spLocks noGrp="1"/>
          </p:cNvSpPr>
          <p:nvPr>
            <p:ph type="sldNum" sz="quarter" idx="12"/>
          </p:nvPr>
        </p:nvSpPr>
        <p:spPr/>
        <p:txBody>
          <a:bodyPr/>
          <a:lstStyle/>
          <a:p>
            <a:fld id="{2F7CEBA8-CAC7-4E15-BF39-FAA692613029}" type="slidenum">
              <a:rPr lang="en-GB" smtClean="0"/>
              <a:t>‹#›</a:t>
            </a:fld>
            <a:endParaRPr lang="en-GB"/>
          </a:p>
        </p:txBody>
      </p:sp>
    </p:spTree>
    <p:extLst>
      <p:ext uri="{BB962C8B-B14F-4D97-AF65-F5344CB8AC3E}">
        <p14:creationId xmlns:p14="http://schemas.microsoft.com/office/powerpoint/2010/main" val="71482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EBF4B7-E48E-5CFA-65C5-1D2814E3C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F2EF55-AB62-A64F-F350-FC9B3CC6F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4C7703-F956-149B-F512-24ED92EE50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0DA5C-4FA6-4833-BA71-5D76C66DA5BD}" type="datetimeFigureOut">
              <a:rPr lang="en-GB" smtClean="0"/>
              <a:t>14/07/2023</a:t>
            </a:fld>
            <a:endParaRPr lang="en-GB"/>
          </a:p>
        </p:txBody>
      </p:sp>
      <p:sp>
        <p:nvSpPr>
          <p:cNvPr id="5" name="Footer Placeholder 4">
            <a:extLst>
              <a:ext uri="{FF2B5EF4-FFF2-40B4-BE49-F238E27FC236}">
                <a16:creationId xmlns:a16="http://schemas.microsoft.com/office/drawing/2014/main" id="{27B116FF-ECD4-8DF6-8673-45B9057FF0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E4842D-FFFA-2533-08FE-F806B754B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CEBA8-CAC7-4E15-BF39-FAA692613029}" type="slidenum">
              <a:rPr lang="en-GB" smtClean="0"/>
              <a:t>‹#›</a:t>
            </a:fld>
            <a:endParaRPr lang="en-GB"/>
          </a:p>
        </p:txBody>
      </p:sp>
    </p:spTree>
    <p:extLst>
      <p:ext uri="{BB962C8B-B14F-4D97-AF65-F5344CB8AC3E}">
        <p14:creationId xmlns:p14="http://schemas.microsoft.com/office/powerpoint/2010/main" val="226675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3.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pn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3.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3.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92B89-5183-DAE4-573A-B9D1A9C112E9}"/>
              </a:ext>
            </a:extLst>
          </p:cNvPr>
          <p:cNvSpPr>
            <a:spLocks noGrp="1"/>
          </p:cNvSpPr>
          <p:nvPr>
            <p:ph type="ctrTitle"/>
          </p:nvPr>
        </p:nvSpPr>
        <p:spPr>
          <a:xfrm>
            <a:off x="838200" y="1820799"/>
            <a:ext cx="10515600" cy="2387600"/>
          </a:xfrm>
        </p:spPr>
        <p:txBody>
          <a:bodyPr>
            <a:noAutofit/>
          </a:bodyPr>
          <a:lstStyle/>
          <a:p>
            <a:r>
              <a:rPr lang="en-GB" sz="4400" b="1" dirty="0">
                <a:latin typeface="Arial Nova Cond" panose="020B0506020202020204" pitchFamily="34" charset="0"/>
              </a:rPr>
              <a:t>Repurposing City Centres with Big Data: </a:t>
            </a:r>
            <a:br>
              <a:rPr lang="en-GB" sz="4400" dirty="0">
                <a:latin typeface="Arial Nova Cond" panose="020B0506020202020204" pitchFamily="34" charset="0"/>
              </a:rPr>
            </a:br>
            <a:r>
              <a:rPr lang="en-GB" sz="4400" dirty="0">
                <a:latin typeface="Arial Nova Cond" panose="020B0506020202020204" pitchFamily="34" charset="0"/>
              </a:rPr>
              <a:t>Data, Models and Policy Applications</a:t>
            </a:r>
            <a:br>
              <a:rPr lang="en-GB" sz="4400" dirty="0">
                <a:latin typeface="Arial Nova Cond" panose="020B0506020202020204" pitchFamily="34" charset="0"/>
              </a:rPr>
            </a:br>
            <a:r>
              <a:rPr lang="en-GB" sz="2800" dirty="0">
                <a:latin typeface="Arial Nova Cond" panose="020B0506020202020204" pitchFamily="34" charset="0"/>
              </a:rPr>
              <a:t>Dr. Patrick Ballantyne, Prof. Scott Orford</a:t>
            </a:r>
            <a:endParaRPr lang="en-GB" sz="2400" dirty="0">
              <a:latin typeface="Arial Nova Cond" panose="020B0506020202020204" pitchFamily="34" charset="0"/>
            </a:endParaRPr>
          </a:p>
        </p:txBody>
      </p:sp>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Tree>
    <p:extLst>
      <p:ext uri="{BB962C8B-B14F-4D97-AF65-F5344CB8AC3E}">
        <p14:creationId xmlns:p14="http://schemas.microsoft.com/office/powerpoint/2010/main" val="332829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Form and Function (2)</a:t>
            </a:r>
          </a:p>
        </p:txBody>
      </p:sp>
      <p:pic>
        <p:nvPicPr>
          <p:cNvPr id="2" name="Picture 1" descr="A purple square with white letters&#10;&#10;Description automatically generated with low confidence">
            <a:extLst>
              <a:ext uri="{FF2B5EF4-FFF2-40B4-BE49-F238E27FC236}">
                <a16:creationId xmlns:a16="http://schemas.microsoft.com/office/drawing/2014/main" id="{43ADDC88-8201-1EE6-DF85-A3DFC20C94D8}"/>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9" name="Picture 8">
            <a:extLst>
              <a:ext uri="{FF2B5EF4-FFF2-40B4-BE49-F238E27FC236}">
                <a16:creationId xmlns:a16="http://schemas.microsoft.com/office/drawing/2014/main" id="{E0B05E8F-2E64-7601-65B7-0917B674ACC7}"/>
              </a:ext>
            </a:extLst>
          </p:cNvPr>
          <p:cNvPicPr>
            <a:picLocks noChangeAspect="1"/>
          </p:cNvPicPr>
          <p:nvPr/>
        </p:nvPicPr>
        <p:blipFill>
          <a:blip r:embed="rId6"/>
          <a:stretch>
            <a:fillRect/>
          </a:stretch>
        </p:blipFill>
        <p:spPr>
          <a:xfrm>
            <a:off x="639855" y="1869370"/>
            <a:ext cx="4369025" cy="2692538"/>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D69B147E-17D5-63E3-CE93-FB1CDAFF014A}"/>
              </a:ext>
            </a:extLst>
          </p:cNvPr>
          <p:cNvPicPr>
            <a:picLocks noChangeAspect="1"/>
          </p:cNvPicPr>
          <p:nvPr/>
        </p:nvPicPr>
        <p:blipFill>
          <a:blip r:embed="rId7"/>
          <a:stretch>
            <a:fillRect/>
          </a:stretch>
        </p:blipFill>
        <p:spPr>
          <a:xfrm>
            <a:off x="6303176" y="1387500"/>
            <a:ext cx="4746928" cy="3656278"/>
          </a:xfrm>
          <a:prstGeom prst="rect">
            <a:avLst/>
          </a:prstGeom>
        </p:spPr>
      </p:pic>
      <p:pic>
        <p:nvPicPr>
          <p:cNvPr id="7" name="Picture 6">
            <a:extLst>
              <a:ext uri="{FF2B5EF4-FFF2-40B4-BE49-F238E27FC236}">
                <a16:creationId xmlns:a16="http://schemas.microsoft.com/office/drawing/2014/main" id="{2C21F344-4473-73D7-C8B8-26424B97D1AA}"/>
              </a:ext>
            </a:extLst>
          </p:cNvPr>
          <p:cNvPicPr>
            <a:picLocks noChangeAspect="1"/>
          </p:cNvPicPr>
          <p:nvPr/>
        </p:nvPicPr>
        <p:blipFill>
          <a:blip r:embed="rId8"/>
          <a:stretch>
            <a:fillRect/>
          </a:stretch>
        </p:blipFill>
        <p:spPr>
          <a:xfrm>
            <a:off x="5558630" y="1088280"/>
            <a:ext cx="6236020" cy="4254719"/>
          </a:xfrm>
          <a:prstGeom prst="rect">
            <a:avLst/>
          </a:prstGeom>
        </p:spPr>
      </p:pic>
      <p:pic>
        <p:nvPicPr>
          <p:cNvPr id="12" name="Picture 11">
            <a:extLst>
              <a:ext uri="{FF2B5EF4-FFF2-40B4-BE49-F238E27FC236}">
                <a16:creationId xmlns:a16="http://schemas.microsoft.com/office/drawing/2014/main" id="{79AD32CE-1789-FB85-6E6E-A71655493C0E}"/>
              </a:ext>
            </a:extLst>
          </p:cNvPr>
          <p:cNvPicPr>
            <a:picLocks noChangeAspect="1"/>
          </p:cNvPicPr>
          <p:nvPr/>
        </p:nvPicPr>
        <p:blipFill>
          <a:blip r:embed="rId9"/>
          <a:stretch>
            <a:fillRect/>
          </a:stretch>
        </p:blipFill>
        <p:spPr>
          <a:xfrm>
            <a:off x="5573802" y="1024885"/>
            <a:ext cx="6220848" cy="4475855"/>
          </a:xfrm>
          <a:prstGeom prst="rect">
            <a:avLst/>
          </a:prstGeom>
        </p:spPr>
      </p:pic>
    </p:spTree>
    <p:extLst>
      <p:ext uri="{BB962C8B-B14F-4D97-AF65-F5344CB8AC3E}">
        <p14:creationId xmlns:p14="http://schemas.microsoft.com/office/powerpoint/2010/main" val="37024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E-Resilience</a:t>
            </a:r>
          </a:p>
        </p:txBody>
      </p:sp>
      <p:pic>
        <p:nvPicPr>
          <p:cNvPr id="2" name="Picture 1" descr="A purple square with white letters&#10;&#10;Description automatically generated with low confidence">
            <a:extLst>
              <a:ext uri="{FF2B5EF4-FFF2-40B4-BE49-F238E27FC236}">
                <a16:creationId xmlns:a16="http://schemas.microsoft.com/office/drawing/2014/main" id="{8FDC87BC-B2DA-FEA9-5D05-9E268F8AD5F2}"/>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6" name="Picture 5" descr="A diagram of retail sales&#10;&#10;Description automatically generated with low confidence">
            <a:extLst>
              <a:ext uri="{FF2B5EF4-FFF2-40B4-BE49-F238E27FC236}">
                <a16:creationId xmlns:a16="http://schemas.microsoft.com/office/drawing/2014/main" id="{A9E0E24B-B3F5-6538-FC0A-22C366938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787" y="1604377"/>
            <a:ext cx="3398487" cy="3235742"/>
          </a:xfrm>
          <a:prstGeom prst="rect">
            <a:avLst/>
          </a:prstGeom>
        </p:spPr>
      </p:pic>
      <p:pic>
        <p:nvPicPr>
          <p:cNvPr id="9" name="Picture 8">
            <a:extLst>
              <a:ext uri="{FF2B5EF4-FFF2-40B4-BE49-F238E27FC236}">
                <a16:creationId xmlns:a16="http://schemas.microsoft.com/office/drawing/2014/main" id="{D2D2562B-8230-6538-68B2-2BD7F200C369}"/>
              </a:ext>
            </a:extLst>
          </p:cNvPr>
          <p:cNvPicPr>
            <a:picLocks noChangeAspect="1"/>
          </p:cNvPicPr>
          <p:nvPr/>
        </p:nvPicPr>
        <p:blipFill>
          <a:blip r:embed="rId7"/>
          <a:stretch>
            <a:fillRect/>
          </a:stretch>
        </p:blipFill>
        <p:spPr>
          <a:xfrm>
            <a:off x="493237" y="990109"/>
            <a:ext cx="6153466" cy="4464279"/>
          </a:xfrm>
          <a:prstGeom prst="rect">
            <a:avLst/>
          </a:prstGeom>
          <a:ln>
            <a:noFill/>
          </a:ln>
          <a:effectLst>
            <a:outerShdw blurRad="190500" algn="tl" rotWithShape="0">
              <a:srgbClr val="000000">
                <a:alpha val="70000"/>
              </a:srgbClr>
            </a:outerShdw>
          </a:effectLst>
        </p:spPr>
      </p:pic>
      <p:pic>
        <p:nvPicPr>
          <p:cNvPr id="15" name="Picture 14" descr="A map of england with red and green dots&#10;&#10;Description automatically generated with low confidence">
            <a:extLst>
              <a:ext uri="{FF2B5EF4-FFF2-40B4-BE49-F238E27FC236}">
                <a16:creationId xmlns:a16="http://schemas.microsoft.com/office/drawing/2014/main" id="{6AD06AF6-D73D-FCF1-1557-5AF544D6C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2282" y="990109"/>
            <a:ext cx="4396481" cy="55185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232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Indicators</a:t>
            </a:r>
          </a:p>
        </p:txBody>
      </p:sp>
      <p:pic>
        <p:nvPicPr>
          <p:cNvPr id="2" name="Picture 1" descr="A purple square with white letters&#10;&#10;Description automatically generated with low confidence">
            <a:extLst>
              <a:ext uri="{FF2B5EF4-FFF2-40B4-BE49-F238E27FC236}">
                <a16:creationId xmlns:a16="http://schemas.microsoft.com/office/drawing/2014/main" id="{E6BC4C16-AF7C-B772-B811-FE0854ED887D}"/>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6" name="Picture 5">
            <a:extLst>
              <a:ext uri="{FF2B5EF4-FFF2-40B4-BE49-F238E27FC236}">
                <a16:creationId xmlns:a16="http://schemas.microsoft.com/office/drawing/2014/main" id="{B6E0D8C6-500B-7690-316D-9C22DFA1CC54}"/>
              </a:ext>
            </a:extLst>
          </p:cNvPr>
          <p:cNvPicPr>
            <a:picLocks noChangeAspect="1"/>
          </p:cNvPicPr>
          <p:nvPr/>
        </p:nvPicPr>
        <p:blipFill>
          <a:blip r:embed="rId6"/>
          <a:stretch>
            <a:fillRect/>
          </a:stretch>
        </p:blipFill>
        <p:spPr>
          <a:xfrm>
            <a:off x="349501" y="1176202"/>
            <a:ext cx="6015264" cy="4249730"/>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F4CBF148-EEA2-947B-313F-7138E8EE2E7A}"/>
              </a:ext>
            </a:extLst>
          </p:cNvPr>
          <p:cNvPicPr>
            <a:picLocks noChangeAspect="1"/>
          </p:cNvPicPr>
          <p:nvPr/>
        </p:nvPicPr>
        <p:blipFill>
          <a:blip r:embed="rId7"/>
          <a:stretch>
            <a:fillRect/>
          </a:stretch>
        </p:blipFill>
        <p:spPr>
          <a:xfrm>
            <a:off x="6666217" y="1216140"/>
            <a:ext cx="5216924" cy="4144148"/>
          </a:xfrm>
          <a:prstGeom prst="rect">
            <a:avLst/>
          </a:prstGeom>
        </p:spPr>
      </p:pic>
    </p:spTree>
    <p:extLst>
      <p:ext uri="{BB962C8B-B14F-4D97-AF65-F5344CB8AC3E}">
        <p14:creationId xmlns:p14="http://schemas.microsoft.com/office/powerpoint/2010/main" val="331035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New Forms of Data</a:t>
            </a:r>
          </a:p>
        </p:txBody>
      </p:sp>
      <p:pic>
        <p:nvPicPr>
          <p:cNvPr id="2" name="Picture 1" descr="A purple square with white letters&#10;&#10;Description automatically generated with low confidence">
            <a:extLst>
              <a:ext uri="{FF2B5EF4-FFF2-40B4-BE49-F238E27FC236}">
                <a16:creationId xmlns:a16="http://schemas.microsoft.com/office/drawing/2014/main" id="{829D1D8A-479B-18E2-8033-FDE97B13AF70}"/>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6" name="Picture 5">
            <a:extLst>
              <a:ext uri="{FF2B5EF4-FFF2-40B4-BE49-F238E27FC236}">
                <a16:creationId xmlns:a16="http://schemas.microsoft.com/office/drawing/2014/main" id="{A0690BF5-F65B-BD23-A3B5-C81A101CFA10}"/>
              </a:ext>
            </a:extLst>
          </p:cNvPr>
          <p:cNvPicPr>
            <a:picLocks noChangeAspect="1"/>
          </p:cNvPicPr>
          <p:nvPr/>
        </p:nvPicPr>
        <p:blipFill>
          <a:blip r:embed="rId6"/>
          <a:stretch>
            <a:fillRect/>
          </a:stretch>
        </p:blipFill>
        <p:spPr>
          <a:xfrm>
            <a:off x="594059" y="1030545"/>
            <a:ext cx="5179061" cy="4318696"/>
          </a:xfrm>
          <a:prstGeom prst="rect">
            <a:avLst/>
          </a:prstGeom>
          <a:ln>
            <a:noFill/>
          </a:ln>
          <a:effectLst>
            <a:outerShdw blurRad="190500" algn="tl" rotWithShape="0">
              <a:srgbClr val="000000">
                <a:alpha val="70000"/>
              </a:srgbClr>
            </a:outerShdw>
          </a:effectLst>
        </p:spPr>
      </p:pic>
      <p:pic>
        <p:nvPicPr>
          <p:cNvPr id="9" name="Picture 8" descr="A map of a city with red dots&#10;&#10;Description automatically generated with low confidence">
            <a:extLst>
              <a:ext uri="{FF2B5EF4-FFF2-40B4-BE49-F238E27FC236}">
                <a16:creationId xmlns:a16="http://schemas.microsoft.com/office/drawing/2014/main" id="{92A7BE00-B1EB-D945-05B5-B244EAFBC6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6590" y="1406813"/>
            <a:ext cx="3566160" cy="3566160"/>
          </a:xfrm>
          <a:prstGeom prst="rect">
            <a:avLst/>
          </a:prstGeom>
        </p:spPr>
      </p:pic>
    </p:spTree>
    <p:extLst>
      <p:ext uri="{BB962C8B-B14F-4D97-AF65-F5344CB8AC3E}">
        <p14:creationId xmlns:p14="http://schemas.microsoft.com/office/powerpoint/2010/main" val="372890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New Forms of Data</a:t>
            </a:r>
          </a:p>
        </p:txBody>
      </p:sp>
      <p:pic>
        <p:nvPicPr>
          <p:cNvPr id="2" name="Picture 1" descr="A purple square with white letters&#10;&#10;Description automatically generated with low confidence">
            <a:extLst>
              <a:ext uri="{FF2B5EF4-FFF2-40B4-BE49-F238E27FC236}">
                <a16:creationId xmlns:a16="http://schemas.microsoft.com/office/drawing/2014/main" id="{829D1D8A-479B-18E2-8033-FDE97B13AF70}"/>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6" name="Picture 5">
            <a:extLst>
              <a:ext uri="{FF2B5EF4-FFF2-40B4-BE49-F238E27FC236}">
                <a16:creationId xmlns:a16="http://schemas.microsoft.com/office/drawing/2014/main" id="{A0690BF5-F65B-BD23-A3B5-C81A101CFA10}"/>
              </a:ext>
            </a:extLst>
          </p:cNvPr>
          <p:cNvPicPr>
            <a:picLocks noChangeAspect="1"/>
          </p:cNvPicPr>
          <p:nvPr/>
        </p:nvPicPr>
        <p:blipFill>
          <a:blip r:embed="rId6"/>
          <a:stretch>
            <a:fillRect/>
          </a:stretch>
        </p:blipFill>
        <p:spPr>
          <a:xfrm>
            <a:off x="594059" y="1030545"/>
            <a:ext cx="5179061" cy="431869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6FB87BF-5191-2811-CB01-3525514D651F}"/>
              </a:ext>
            </a:extLst>
          </p:cNvPr>
          <p:cNvPicPr>
            <a:picLocks noChangeAspect="1"/>
          </p:cNvPicPr>
          <p:nvPr/>
        </p:nvPicPr>
        <p:blipFill>
          <a:blip r:embed="rId7"/>
          <a:stretch>
            <a:fillRect/>
          </a:stretch>
        </p:blipFill>
        <p:spPr>
          <a:xfrm>
            <a:off x="6780379" y="1700976"/>
            <a:ext cx="3984788" cy="2977833"/>
          </a:xfrm>
          <a:prstGeom prst="rect">
            <a:avLst/>
          </a:prstGeom>
        </p:spPr>
      </p:pic>
    </p:spTree>
    <p:extLst>
      <p:ext uri="{BB962C8B-B14F-4D97-AF65-F5344CB8AC3E}">
        <p14:creationId xmlns:p14="http://schemas.microsoft.com/office/powerpoint/2010/main" val="46130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International Comparisons</a:t>
            </a:r>
          </a:p>
        </p:txBody>
      </p:sp>
      <p:pic>
        <p:nvPicPr>
          <p:cNvPr id="2" name="Picture 1" descr="A purple square with white letters&#10;&#10;Description automatically generated with low confidence">
            <a:extLst>
              <a:ext uri="{FF2B5EF4-FFF2-40B4-BE49-F238E27FC236}">
                <a16:creationId xmlns:a16="http://schemas.microsoft.com/office/drawing/2014/main" id="{2DC9AA13-1ABA-7AE7-FE8C-5A170F7CDD01}"/>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9" name="Picture 8">
            <a:extLst>
              <a:ext uri="{FF2B5EF4-FFF2-40B4-BE49-F238E27FC236}">
                <a16:creationId xmlns:a16="http://schemas.microsoft.com/office/drawing/2014/main" id="{C8698D19-2A87-09F7-F639-CF1E218CC6E0}"/>
              </a:ext>
            </a:extLst>
          </p:cNvPr>
          <p:cNvPicPr>
            <a:picLocks noChangeAspect="1"/>
          </p:cNvPicPr>
          <p:nvPr/>
        </p:nvPicPr>
        <p:blipFill>
          <a:blip r:embed="rId6"/>
          <a:stretch>
            <a:fillRect/>
          </a:stretch>
        </p:blipFill>
        <p:spPr>
          <a:xfrm>
            <a:off x="507118" y="1284497"/>
            <a:ext cx="4613522" cy="3630403"/>
          </a:xfrm>
          <a:prstGeom prst="rect">
            <a:avLst/>
          </a:prstGeom>
          <a:ln>
            <a:noFill/>
          </a:ln>
          <a:effectLst>
            <a:outerShdw blurRad="190500" algn="tl" rotWithShape="0">
              <a:srgbClr val="000000">
                <a:alpha val="70000"/>
              </a:srgbClr>
            </a:outerShdw>
          </a:effectLst>
        </p:spPr>
      </p:pic>
      <p:pic>
        <p:nvPicPr>
          <p:cNvPr id="17" name="Picture 16" descr="A map of the united states&#10;&#10;Description automatically generated">
            <a:extLst>
              <a:ext uri="{FF2B5EF4-FFF2-40B4-BE49-F238E27FC236}">
                <a16:creationId xmlns:a16="http://schemas.microsoft.com/office/drawing/2014/main" id="{D3094E21-FCCF-8867-9DC1-3E356EF5C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004" y="1019251"/>
            <a:ext cx="6563437" cy="4529884"/>
          </a:xfrm>
          <a:prstGeom prst="rect">
            <a:avLst/>
          </a:prstGeom>
        </p:spPr>
      </p:pic>
      <p:pic>
        <p:nvPicPr>
          <p:cNvPr id="21" name="Picture 20" descr="A map of the united states&#10;&#10;Description automatically generated">
            <a:extLst>
              <a:ext uri="{FF2B5EF4-FFF2-40B4-BE49-F238E27FC236}">
                <a16:creationId xmlns:a16="http://schemas.microsoft.com/office/drawing/2014/main" id="{516AD52D-0C7A-B09B-7ED1-87F90BE35E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9004" y="1019251"/>
            <a:ext cx="6710276" cy="4815477"/>
          </a:xfrm>
          <a:prstGeom prst="rect">
            <a:avLst/>
          </a:prstGeom>
        </p:spPr>
      </p:pic>
    </p:spTree>
    <p:extLst>
      <p:ext uri="{BB962C8B-B14F-4D97-AF65-F5344CB8AC3E}">
        <p14:creationId xmlns:p14="http://schemas.microsoft.com/office/powerpoint/2010/main" val="37776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319440-ADFF-0B2F-DE01-51532A9800CB}"/>
              </a:ext>
            </a:extLst>
          </p:cNvPr>
          <p:cNvPicPr>
            <a:picLocks noChangeAspect="1"/>
          </p:cNvPicPr>
          <p:nvPr/>
        </p:nvPicPr>
        <p:blipFill>
          <a:blip r:embed="rId3"/>
          <a:stretch>
            <a:fillRect/>
          </a:stretch>
        </p:blipFill>
        <p:spPr>
          <a:xfrm>
            <a:off x="7406762" y="1314152"/>
            <a:ext cx="4286096" cy="3470621"/>
          </a:xfrm>
          <a:prstGeom prst="rect">
            <a:avLst/>
          </a:prstGeom>
          <a:ln>
            <a:noFill/>
          </a:ln>
          <a:effectLst>
            <a:outerShdw blurRad="190500" algn="tl" rotWithShape="0">
              <a:srgbClr val="000000">
                <a:alpha val="70000"/>
              </a:srgbClr>
            </a:outerShdw>
          </a:effectLst>
        </p:spPr>
      </p:pic>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8465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International Comparisons (2)</a:t>
            </a:r>
          </a:p>
        </p:txBody>
      </p:sp>
      <p:pic>
        <p:nvPicPr>
          <p:cNvPr id="4" name="Picture 3" descr="A person smiling at the camera&#10;&#10;Description automatically generated with low confidence">
            <a:extLst>
              <a:ext uri="{FF2B5EF4-FFF2-40B4-BE49-F238E27FC236}">
                <a16:creationId xmlns:a16="http://schemas.microsoft.com/office/drawing/2014/main" id="{3951E9A4-8DAD-44F3-C19E-A1A1A74498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029" y="4214419"/>
            <a:ext cx="2127251" cy="2127251"/>
          </a:xfrm>
          <a:prstGeom prst="rect">
            <a:avLst/>
          </a:prstGeom>
          <a:ln>
            <a:noFill/>
          </a:ln>
          <a:effectLst>
            <a:outerShdw blurRad="190500" algn="tl" rotWithShape="0">
              <a:srgbClr val="000000">
                <a:alpha val="70000"/>
              </a:srgbClr>
            </a:outerShdw>
          </a:effectLst>
        </p:spPr>
      </p:pic>
      <p:pic>
        <p:nvPicPr>
          <p:cNvPr id="6" name="Picture 5" descr="A purple square with white letters&#10;&#10;Description automatically generated with low confidence">
            <a:extLst>
              <a:ext uri="{FF2B5EF4-FFF2-40B4-BE49-F238E27FC236}">
                <a16:creationId xmlns:a16="http://schemas.microsoft.com/office/drawing/2014/main" id="{0B72E136-0D81-D2F0-C7C6-06DD372B7091}"/>
              </a:ext>
            </a:extLst>
          </p:cNvPr>
          <p:cNvPicPr>
            <a:picLocks noChangeAspect="1"/>
          </p:cNvPicPr>
          <p:nvPr/>
        </p:nvPicPr>
        <p:blipFill>
          <a:blip r:embed="rId7">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9" name="Picture 8">
            <a:extLst>
              <a:ext uri="{FF2B5EF4-FFF2-40B4-BE49-F238E27FC236}">
                <a16:creationId xmlns:a16="http://schemas.microsoft.com/office/drawing/2014/main" id="{D3CEA4CB-42EA-AF01-05CB-EFCBCFAC4117}"/>
              </a:ext>
            </a:extLst>
          </p:cNvPr>
          <p:cNvPicPr>
            <a:picLocks noChangeAspect="1"/>
          </p:cNvPicPr>
          <p:nvPr/>
        </p:nvPicPr>
        <p:blipFill>
          <a:blip r:embed="rId8"/>
          <a:stretch>
            <a:fillRect/>
          </a:stretch>
        </p:blipFill>
        <p:spPr>
          <a:xfrm>
            <a:off x="732669" y="1314153"/>
            <a:ext cx="6172977" cy="3470621"/>
          </a:xfrm>
          <a:prstGeom prst="rect">
            <a:avLst/>
          </a:prstGeom>
        </p:spPr>
      </p:pic>
      <p:sp>
        <p:nvSpPr>
          <p:cNvPr id="10" name="TextBox 9">
            <a:extLst>
              <a:ext uri="{FF2B5EF4-FFF2-40B4-BE49-F238E27FC236}">
                <a16:creationId xmlns:a16="http://schemas.microsoft.com/office/drawing/2014/main" id="{68AF7939-5A3D-6A32-EE41-9CAC9994D991}"/>
              </a:ext>
            </a:extLst>
          </p:cNvPr>
          <p:cNvSpPr txBox="1"/>
          <p:nvPr/>
        </p:nvSpPr>
        <p:spPr>
          <a:xfrm>
            <a:off x="732669" y="4862165"/>
            <a:ext cx="5896731" cy="369332"/>
          </a:xfrm>
          <a:prstGeom prst="rect">
            <a:avLst/>
          </a:prstGeom>
          <a:noFill/>
        </p:spPr>
        <p:txBody>
          <a:bodyPr wrap="square" rtlCol="0">
            <a:spAutoFit/>
          </a:bodyPr>
          <a:lstStyle/>
          <a:p>
            <a:r>
              <a:rPr lang="en-GB" b="1" dirty="0">
                <a:latin typeface="Arial Nova Cond" panose="020B0506020202020204" pitchFamily="34" charset="0"/>
              </a:rPr>
              <a:t>Credit: </a:t>
            </a:r>
            <a:r>
              <a:rPr lang="en-GB" dirty="0" err="1">
                <a:latin typeface="Arial Nova Cond" panose="020B0506020202020204" pitchFamily="34" charset="0"/>
              </a:rPr>
              <a:t>Bogang</a:t>
            </a:r>
            <a:r>
              <a:rPr lang="en-GB" dirty="0">
                <a:latin typeface="Arial Nova Cond" panose="020B0506020202020204" pitchFamily="34" charset="0"/>
              </a:rPr>
              <a:t> Jun, Assistant Professor, </a:t>
            </a:r>
            <a:r>
              <a:rPr lang="en-GB" dirty="0" err="1">
                <a:latin typeface="Arial Nova Cond" panose="020B0506020202020204" pitchFamily="34" charset="0"/>
              </a:rPr>
              <a:t>Inha</a:t>
            </a:r>
            <a:r>
              <a:rPr lang="en-GB" dirty="0">
                <a:latin typeface="Arial Nova Cond" panose="020B0506020202020204" pitchFamily="34" charset="0"/>
              </a:rPr>
              <a:t> University</a:t>
            </a:r>
          </a:p>
        </p:txBody>
      </p:sp>
      <p:sp>
        <p:nvSpPr>
          <p:cNvPr id="15" name="TextBox 14">
            <a:extLst>
              <a:ext uri="{FF2B5EF4-FFF2-40B4-BE49-F238E27FC236}">
                <a16:creationId xmlns:a16="http://schemas.microsoft.com/office/drawing/2014/main" id="{45A30460-D6F0-B63A-E0B5-2EECD863A845}"/>
              </a:ext>
            </a:extLst>
          </p:cNvPr>
          <p:cNvSpPr txBox="1"/>
          <p:nvPr/>
        </p:nvSpPr>
        <p:spPr>
          <a:xfrm>
            <a:off x="7569078" y="4974084"/>
            <a:ext cx="2322951" cy="646331"/>
          </a:xfrm>
          <a:prstGeom prst="rect">
            <a:avLst/>
          </a:prstGeom>
          <a:noFill/>
        </p:spPr>
        <p:txBody>
          <a:bodyPr wrap="square" rtlCol="0">
            <a:spAutoFit/>
          </a:bodyPr>
          <a:lstStyle/>
          <a:p>
            <a:r>
              <a:rPr lang="en-GB" dirty="0" err="1">
                <a:latin typeface="Arial Nova Cond" panose="020B0506020202020204" pitchFamily="34" charset="0"/>
              </a:rPr>
              <a:t>Jina</a:t>
            </a:r>
            <a:r>
              <a:rPr lang="en-GB" dirty="0">
                <a:latin typeface="Arial Nova Cond" panose="020B0506020202020204" pitchFamily="34" charset="0"/>
              </a:rPr>
              <a:t> Park, Professor, </a:t>
            </a:r>
            <a:r>
              <a:rPr lang="en-GB" dirty="0" err="1">
                <a:latin typeface="Arial Nova Cond" panose="020B0506020202020204" pitchFamily="34" charset="0"/>
              </a:rPr>
              <a:t>Hanyang</a:t>
            </a:r>
            <a:r>
              <a:rPr lang="en-GB" dirty="0">
                <a:latin typeface="Arial Nova Cond" panose="020B0506020202020204" pitchFamily="34" charset="0"/>
              </a:rPr>
              <a:t> University</a:t>
            </a:r>
          </a:p>
        </p:txBody>
      </p:sp>
    </p:spTree>
    <p:extLst>
      <p:ext uri="{BB962C8B-B14F-4D97-AF65-F5344CB8AC3E}">
        <p14:creationId xmlns:p14="http://schemas.microsoft.com/office/powerpoint/2010/main" val="33535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8465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Get Involved!</a:t>
            </a:r>
          </a:p>
        </p:txBody>
      </p:sp>
      <p:pic>
        <p:nvPicPr>
          <p:cNvPr id="6" name="Picture 5" descr="A purple square with white letters&#10;&#10;Description automatically generated with low confidence">
            <a:extLst>
              <a:ext uri="{FF2B5EF4-FFF2-40B4-BE49-F238E27FC236}">
                <a16:creationId xmlns:a16="http://schemas.microsoft.com/office/drawing/2014/main" id="{0B72E136-0D81-D2F0-C7C6-06DD372B7091}"/>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8" name="TextBox 7">
            <a:extLst>
              <a:ext uri="{FF2B5EF4-FFF2-40B4-BE49-F238E27FC236}">
                <a16:creationId xmlns:a16="http://schemas.microsoft.com/office/drawing/2014/main" id="{6736D2FA-3CDD-5CB2-8A8F-B57615F79079}"/>
              </a:ext>
            </a:extLst>
          </p:cNvPr>
          <p:cNvSpPr txBox="1"/>
          <p:nvPr/>
        </p:nvSpPr>
        <p:spPr>
          <a:xfrm>
            <a:off x="7559040" y="4215690"/>
            <a:ext cx="2885440" cy="523220"/>
          </a:xfrm>
          <a:prstGeom prst="rect">
            <a:avLst/>
          </a:prstGeom>
          <a:noFill/>
        </p:spPr>
        <p:txBody>
          <a:bodyPr wrap="square" rtlCol="0">
            <a:spAutoFit/>
          </a:bodyPr>
          <a:lstStyle/>
          <a:p>
            <a:r>
              <a:rPr lang="en-GB" sz="2800" b="1" dirty="0">
                <a:latin typeface="Arial Nova Cond" panose="020B0506020202020204" pitchFamily="34" charset="0"/>
              </a:rPr>
              <a:t>data.cdrc.ac.uk</a:t>
            </a:r>
          </a:p>
        </p:txBody>
      </p:sp>
      <p:pic>
        <p:nvPicPr>
          <p:cNvPr id="10" name="Picture 9">
            <a:extLst>
              <a:ext uri="{FF2B5EF4-FFF2-40B4-BE49-F238E27FC236}">
                <a16:creationId xmlns:a16="http://schemas.microsoft.com/office/drawing/2014/main" id="{952FA875-97A3-01DE-EDE3-B43DE1C07892}"/>
              </a:ext>
            </a:extLst>
          </p:cNvPr>
          <p:cNvPicPr>
            <a:picLocks noChangeAspect="1"/>
          </p:cNvPicPr>
          <p:nvPr/>
        </p:nvPicPr>
        <p:blipFill>
          <a:blip r:embed="rId6"/>
          <a:stretch>
            <a:fillRect/>
          </a:stretch>
        </p:blipFill>
        <p:spPr>
          <a:xfrm>
            <a:off x="3687740" y="1247074"/>
            <a:ext cx="8331540" cy="3822449"/>
          </a:xfrm>
          <a:prstGeom prst="rect">
            <a:avLst/>
          </a:prstGeom>
        </p:spPr>
      </p:pic>
      <p:pic>
        <p:nvPicPr>
          <p:cNvPr id="2" name="Picture 1">
            <a:extLst>
              <a:ext uri="{FF2B5EF4-FFF2-40B4-BE49-F238E27FC236}">
                <a16:creationId xmlns:a16="http://schemas.microsoft.com/office/drawing/2014/main" id="{4245BBFF-70BC-42AA-86E3-A37E10DBC0B4}"/>
              </a:ext>
            </a:extLst>
          </p:cNvPr>
          <p:cNvPicPr>
            <a:picLocks noChangeAspect="1"/>
          </p:cNvPicPr>
          <p:nvPr/>
        </p:nvPicPr>
        <p:blipFill>
          <a:blip r:embed="rId7"/>
          <a:stretch>
            <a:fillRect/>
          </a:stretch>
        </p:blipFill>
        <p:spPr>
          <a:xfrm>
            <a:off x="325124" y="1526686"/>
            <a:ext cx="2997196" cy="2997196"/>
          </a:xfrm>
          <a:prstGeom prst="rect">
            <a:avLst/>
          </a:prstGeom>
        </p:spPr>
      </p:pic>
      <p:sp>
        <p:nvSpPr>
          <p:cNvPr id="4" name="TextBox 3">
            <a:extLst>
              <a:ext uri="{FF2B5EF4-FFF2-40B4-BE49-F238E27FC236}">
                <a16:creationId xmlns:a16="http://schemas.microsoft.com/office/drawing/2014/main" id="{4D2E4F08-F70B-D7CF-6EF1-DB8C67DE9B2F}"/>
              </a:ext>
            </a:extLst>
          </p:cNvPr>
          <p:cNvSpPr txBox="1"/>
          <p:nvPr/>
        </p:nvSpPr>
        <p:spPr>
          <a:xfrm>
            <a:off x="1082065" y="4669558"/>
            <a:ext cx="1676034" cy="523220"/>
          </a:xfrm>
          <a:prstGeom prst="rect">
            <a:avLst/>
          </a:prstGeom>
          <a:noFill/>
        </p:spPr>
        <p:txBody>
          <a:bodyPr wrap="square" rtlCol="0">
            <a:spAutoFit/>
          </a:bodyPr>
          <a:lstStyle/>
          <a:p>
            <a:r>
              <a:rPr lang="en-GB" sz="2800" b="1" dirty="0">
                <a:latin typeface="Arial Nova Cond" panose="020B0506020202020204" pitchFamily="34" charset="0"/>
              </a:rPr>
              <a:t>SCAN ME</a:t>
            </a:r>
          </a:p>
        </p:txBody>
      </p:sp>
    </p:spTree>
    <p:extLst>
      <p:ext uri="{BB962C8B-B14F-4D97-AF65-F5344CB8AC3E}">
        <p14:creationId xmlns:p14="http://schemas.microsoft.com/office/powerpoint/2010/main" val="384228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6816C2-AE73-DF07-CBB4-1F253308EE77}"/>
              </a:ext>
            </a:extLst>
          </p:cNvPr>
          <p:cNvPicPr>
            <a:picLocks noChangeAspect="1"/>
          </p:cNvPicPr>
          <p:nvPr/>
        </p:nvPicPr>
        <p:blipFill rotWithShape="1">
          <a:blip r:embed="rId3"/>
          <a:srcRect l="17364" t="14493" r="18315" b="7536"/>
          <a:stretch/>
        </p:blipFill>
        <p:spPr>
          <a:xfrm>
            <a:off x="210042" y="1419679"/>
            <a:ext cx="7841974" cy="5347253"/>
          </a:xfrm>
          <a:prstGeom prst="rect">
            <a:avLst/>
          </a:prstGeom>
        </p:spPr>
      </p:pic>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38200" y="268311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6">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10" name="Picture 9">
            <a:extLst>
              <a:ext uri="{FF2B5EF4-FFF2-40B4-BE49-F238E27FC236}">
                <a16:creationId xmlns:a16="http://schemas.microsoft.com/office/drawing/2014/main" id="{F019825A-041B-75B3-A1A8-07DEC2A9320E}"/>
              </a:ext>
            </a:extLst>
          </p:cNvPr>
          <p:cNvPicPr>
            <a:picLocks noChangeAspect="1"/>
          </p:cNvPicPr>
          <p:nvPr/>
        </p:nvPicPr>
        <p:blipFill rotWithShape="1">
          <a:blip r:embed="rId7"/>
          <a:srcRect l="59348" t="37681" r="22310" b="30435"/>
          <a:stretch/>
        </p:blipFill>
        <p:spPr>
          <a:xfrm>
            <a:off x="8030945" y="2212867"/>
            <a:ext cx="1671963" cy="1634809"/>
          </a:xfrm>
          <a:prstGeom prst="rect">
            <a:avLst/>
          </a:prstGeom>
        </p:spPr>
      </p:pic>
      <p:pic>
        <p:nvPicPr>
          <p:cNvPr id="14" name="Picture 13">
            <a:extLst>
              <a:ext uri="{FF2B5EF4-FFF2-40B4-BE49-F238E27FC236}">
                <a16:creationId xmlns:a16="http://schemas.microsoft.com/office/drawing/2014/main" id="{FB1E714D-FD2A-68E8-D8A5-88A4B059D02D}"/>
              </a:ext>
            </a:extLst>
          </p:cNvPr>
          <p:cNvPicPr>
            <a:picLocks noChangeAspect="1"/>
          </p:cNvPicPr>
          <p:nvPr/>
        </p:nvPicPr>
        <p:blipFill rotWithShape="1">
          <a:blip r:embed="rId8"/>
          <a:srcRect l="59430" t="37536" r="22227" b="29420"/>
          <a:stretch/>
        </p:blipFill>
        <p:spPr>
          <a:xfrm>
            <a:off x="8089610" y="4006964"/>
            <a:ext cx="1613298" cy="1634810"/>
          </a:xfrm>
          <a:prstGeom prst="rect">
            <a:avLst/>
          </a:prstGeom>
        </p:spPr>
      </p:pic>
      <p:pic>
        <p:nvPicPr>
          <p:cNvPr id="16" name="Picture 15">
            <a:extLst>
              <a:ext uri="{FF2B5EF4-FFF2-40B4-BE49-F238E27FC236}">
                <a16:creationId xmlns:a16="http://schemas.microsoft.com/office/drawing/2014/main" id="{CE356D0B-09B9-1C87-D163-4F3614CD1519}"/>
              </a:ext>
            </a:extLst>
          </p:cNvPr>
          <p:cNvPicPr>
            <a:picLocks noChangeAspect="1"/>
          </p:cNvPicPr>
          <p:nvPr/>
        </p:nvPicPr>
        <p:blipFill rotWithShape="1">
          <a:blip r:embed="rId9"/>
          <a:srcRect l="59887" t="39107" r="22392" b="29565"/>
          <a:stretch/>
        </p:blipFill>
        <p:spPr>
          <a:xfrm>
            <a:off x="10087994" y="2272398"/>
            <a:ext cx="1553080" cy="1544417"/>
          </a:xfrm>
          <a:prstGeom prst="rect">
            <a:avLst/>
          </a:prstGeom>
        </p:spPr>
      </p:pic>
      <p:pic>
        <p:nvPicPr>
          <p:cNvPr id="19" name="Picture 18">
            <a:extLst>
              <a:ext uri="{FF2B5EF4-FFF2-40B4-BE49-F238E27FC236}">
                <a16:creationId xmlns:a16="http://schemas.microsoft.com/office/drawing/2014/main" id="{A7DCEE80-890F-712A-F4E4-DF04FC620D05}"/>
              </a:ext>
            </a:extLst>
          </p:cNvPr>
          <p:cNvPicPr>
            <a:picLocks noChangeAspect="1"/>
          </p:cNvPicPr>
          <p:nvPr/>
        </p:nvPicPr>
        <p:blipFill rotWithShape="1">
          <a:blip r:embed="rId10"/>
          <a:srcRect l="59291" t="38900" r="22366" b="29216"/>
          <a:stretch/>
        </p:blipFill>
        <p:spPr>
          <a:xfrm>
            <a:off x="10109519" y="4107306"/>
            <a:ext cx="1510031" cy="1476475"/>
          </a:xfrm>
          <a:prstGeom prst="rect">
            <a:avLst/>
          </a:prstGeom>
        </p:spPr>
      </p:pic>
      <p:sp>
        <p:nvSpPr>
          <p:cNvPr id="21" name="TextBox 20">
            <a:extLst>
              <a:ext uri="{FF2B5EF4-FFF2-40B4-BE49-F238E27FC236}">
                <a16:creationId xmlns:a16="http://schemas.microsoft.com/office/drawing/2014/main" id="{08EB30BC-1697-47AB-7F1B-9809FAA6BFF1}"/>
              </a:ext>
            </a:extLst>
          </p:cNvPr>
          <p:cNvSpPr txBox="1"/>
          <p:nvPr/>
        </p:nvSpPr>
        <p:spPr>
          <a:xfrm>
            <a:off x="474592" y="415986"/>
            <a:ext cx="10677112" cy="584775"/>
          </a:xfrm>
          <a:prstGeom prst="rect">
            <a:avLst/>
          </a:prstGeom>
          <a:noFill/>
        </p:spPr>
        <p:txBody>
          <a:bodyPr wrap="square">
            <a:spAutoFit/>
          </a:bodyPr>
          <a:lstStyle/>
          <a:p>
            <a:r>
              <a:rPr lang="en-GB" sz="3200" b="1" dirty="0">
                <a:latin typeface="Arial Nova Cond" panose="020B0506020202020204" pitchFamily="34" charset="0"/>
              </a:rPr>
              <a:t>Wales Institute of Social and Economic Research and Data</a:t>
            </a:r>
          </a:p>
        </p:txBody>
      </p:sp>
      <p:sp>
        <p:nvSpPr>
          <p:cNvPr id="23" name="TextBox 22">
            <a:extLst>
              <a:ext uri="{FF2B5EF4-FFF2-40B4-BE49-F238E27FC236}">
                <a16:creationId xmlns:a16="http://schemas.microsoft.com/office/drawing/2014/main" id="{637E1532-BC0A-C2F8-A25B-65009B210814}"/>
              </a:ext>
            </a:extLst>
          </p:cNvPr>
          <p:cNvSpPr txBox="1"/>
          <p:nvPr/>
        </p:nvSpPr>
        <p:spPr>
          <a:xfrm>
            <a:off x="8866926" y="1628010"/>
            <a:ext cx="3054626" cy="383805"/>
          </a:xfrm>
          <a:prstGeom prst="rect">
            <a:avLst/>
          </a:prstGeom>
          <a:noFill/>
        </p:spPr>
        <p:txBody>
          <a:bodyPr wrap="square" rtlCol="0">
            <a:spAutoFit/>
          </a:bodyPr>
          <a:lstStyle/>
          <a:p>
            <a:r>
              <a:rPr lang="en-GB" b="1" dirty="0">
                <a:solidFill>
                  <a:srgbClr val="7030A0"/>
                </a:solidFill>
              </a:rPr>
              <a:t>WISERD Data Team</a:t>
            </a:r>
          </a:p>
        </p:txBody>
      </p:sp>
    </p:spTree>
    <p:extLst>
      <p:ext uri="{BB962C8B-B14F-4D97-AF65-F5344CB8AC3E}">
        <p14:creationId xmlns:p14="http://schemas.microsoft.com/office/powerpoint/2010/main" val="834166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753718" y="130112"/>
            <a:ext cx="10446026" cy="8281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dirty="0">
                <a:latin typeface="Arial Nova Cond" panose="020B0506020202020204" pitchFamily="34" charset="0"/>
              </a:rPr>
              <a:t>http://www.understandingwelshplaces.wales/en/</a:t>
            </a:r>
            <a:endParaRPr lang="en-GB" sz="4000" b="1"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4" name="Picture 3">
            <a:extLst>
              <a:ext uri="{FF2B5EF4-FFF2-40B4-BE49-F238E27FC236}">
                <a16:creationId xmlns:a16="http://schemas.microsoft.com/office/drawing/2014/main" id="{E49A6E27-DCCA-7524-A96C-BFE73EB1F3C1}"/>
              </a:ext>
            </a:extLst>
          </p:cNvPr>
          <p:cNvPicPr>
            <a:picLocks noChangeAspect="1"/>
          </p:cNvPicPr>
          <p:nvPr/>
        </p:nvPicPr>
        <p:blipFill rotWithShape="1">
          <a:blip r:embed="rId6"/>
          <a:srcRect t="11625" b="4849"/>
          <a:stretch/>
        </p:blipFill>
        <p:spPr>
          <a:xfrm>
            <a:off x="5120640" y="2288791"/>
            <a:ext cx="6923765" cy="4263887"/>
          </a:xfrm>
          <a:prstGeom prst="rect">
            <a:avLst/>
          </a:prstGeom>
        </p:spPr>
      </p:pic>
      <p:pic>
        <p:nvPicPr>
          <p:cNvPr id="3" name="Picture 2">
            <a:extLst>
              <a:ext uri="{FF2B5EF4-FFF2-40B4-BE49-F238E27FC236}">
                <a16:creationId xmlns:a16="http://schemas.microsoft.com/office/drawing/2014/main" id="{7A3023AE-B78A-482A-BD4B-D2535591427F}"/>
              </a:ext>
            </a:extLst>
          </p:cNvPr>
          <p:cNvPicPr>
            <a:picLocks noChangeAspect="1"/>
          </p:cNvPicPr>
          <p:nvPr/>
        </p:nvPicPr>
        <p:blipFill rotWithShape="1">
          <a:blip r:embed="rId7"/>
          <a:srcRect l="12799" t="14638" r="13750" b="10435"/>
          <a:stretch/>
        </p:blipFill>
        <p:spPr>
          <a:xfrm>
            <a:off x="41145" y="1159796"/>
            <a:ext cx="5935586" cy="3405880"/>
          </a:xfrm>
          <a:prstGeom prst="rect">
            <a:avLst/>
          </a:prstGeom>
        </p:spPr>
      </p:pic>
    </p:spTree>
    <p:extLst>
      <p:ext uri="{BB962C8B-B14F-4D97-AF65-F5344CB8AC3E}">
        <p14:creationId xmlns:p14="http://schemas.microsoft.com/office/powerpoint/2010/main" val="453804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907288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Today’s Talk</a:t>
            </a:r>
          </a:p>
        </p:txBody>
      </p:sp>
      <p:pic>
        <p:nvPicPr>
          <p:cNvPr id="4" name="Graphic 3" descr="City outline">
            <a:extLst>
              <a:ext uri="{FF2B5EF4-FFF2-40B4-BE49-F238E27FC236}">
                <a16:creationId xmlns:a16="http://schemas.microsoft.com/office/drawing/2014/main" id="{ADFB8804-8E4F-F495-7D16-49B954B97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520" y="1382658"/>
            <a:ext cx="914400" cy="914400"/>
          </a:xfrm>
          <a:prstGeom prst="rect">
            <a:avLst/>
          </a:prstGeom>
        </p:spPr>
      </p:pic>
      <p:pic>
        <p:nvPicPr>
          <p:cNvPr id="6" name="Graphic 5" descr="City outline">
            <a:extLst>
              <a:ext uri="{FF2B5EF4-FFF2-40B4-BE49-F238E27FC236}">
                <a16:creationId xmlns:a16="http://schemas.microsoft.com/office/drawing/2014/main" id="{70FA9A78-CDCB-1F66-DDD1-653E9A09C1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5520" y="2373814"/>
            <a:ext cx="914400" cy="914400"/>
          </a:xfrm>
          <a:prstGeom prst="rect">
            <a:avLst/>
          </a:prstGeom>
        </p:spPr>
      </p:pic>
      <p:pic>
        <p:nvPicPr>
          <p:cNvPr id="8" name="Graphic 7" descr="City outline">
            <a:extLst>
              <a:ext uri="{FF2B5EF4-FFF2-40B4-BE49-F238E27FC236}">
                <a16:creationId xmlns:a16="http://schemas.microsoft.com/office/drawing/2014/main" id="{00FBB6CA-A7A7-D08B-54E7-9C2526DDFF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5520" y="3418523"/>
            <a:ext cx="914400" cy="914400"/>
          </a:xfrm>
          <a:prstGeom prst="rect">
            <a:avLst/>
          </a:prstGeom>
        </p:spPr>
      </p:pic>
      <p:pic>
        <p:nvPicPr>
          <p:cNvPr id="9" name="Graphic 8" descr="City outline">
            <a:extLst>
              <a:ext uri="{FF2B5EF4-FFF2-40B4-BE49-F238E27FC236}">
                <a16:creationId xmlns:a16="http://schemas.microsoft.com/office/drawing/2014/main" id="{979E0530-2203-8FBA-18FA-9D89D6D12F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5520" y="4463232"/>
            <a:ext cx="914400" cy="914400"/>
          </a:xfrm>
          <a:prstGeom prst="rect">
            <a:avLst/>
          </a:prstGeom>
        </p:spPr>
      </p:pic>
      <p:sp>
        <p:nvSpPr>
          <p:cNvPr id="10" name="TextBox 9">
            <a:extLst>
              <a:ext uri="{FF2B5EF4-FFF2-40B4-BE49-F238E27FC236}">
                <a16:creationId xmlns:a16="http://schemas.microsoft.com/office/drawing/2014/main" id="{5DB158B4-B11F-5BE8-813D-4632C3B2BAF8}"/>
              </a:ext>
            </a:extLst>
          </p:cNvPr>
          <p:cNvSpPr txBox="1"/>
          <p:nvPr/>
        </p:nvSpPr>
        <p:spPr>
          <a:xfrm>
            <a:off x="1986646" y="1578248"/>
            <a:ext cx="8894714" cy="523220"/>
          </a:xfrm>
          <a:prstGeom prst="rect">
            <a:avLst/>
          </a:prstGeom>
          <a:noFill/>
        </p:spPr>
        <p:txBody>
          <a:bodyPr wrap="square" rtlCol="0">
            <a:spAutoFit/>
          </a:bodyPr>
          <a:lstStyle/>
          <a:p>
            <a:r>
              <a:rPr lang="en-GB" sz="2800" b="1" dirty="0">
                <a:solidFill>
                  <a:srgbClr val="CE2C89"/>
                </a:solidFill>
                <a:latin typeface="Arial Nova Cond" panose="020B0506020202020204" pitchFamily="34" charset="0"/>
              </a:rPr>
              <a:t>Consumer Data Research Centre (CDRC): </a:t>
            </a:r>
            <a:r>
              <a:rPr lang="en-GB" sz="2800" dirty="0">
                <a:latin typeface="Arial Nova Cond" panose="020B0506020202020204" pitchFamily="34" charset="0"/>
              </a:rPr>
              <a:t>An Introduction </a:t>
            </a:r>
          </a:p>
        </p:txBody>
      </p:sp>
      <p:sp>
        <p:nvSpPr>
          <p:cNvPr id="12" name="TextBox 11">
            <a:extLst>
              <a:ext uri="{FF2B5EF4-FFF2-40B4-BE49-F238E27FC236}">
                <a16:creationId xmlns:a16="http://schemas.microsoft.com/office/drawing/2014/main" id="{C25A5713-FC7C-30DF-52A2-DE52EDC4730B}"/>
              </a:ext>
            </a:extLst>
          </p:cNvPr>
          <p:cNvSpPr txBox="1"/>
          <p:nvPr/>
        </p:nvSpPr>
        <p:spPr>
          <a:xfrm>
            <a:off x="1986646" y="2588688"/>
            <a:ext cx="9219834" cy="523220"/>
          </a:xfrm>
          <a:prstGeom prst="rect">
            <a:avLst/>
          </a:prstGeom>
          <a:noFill/>
        </p:spPr>
        <p:txBody>
          <a:bodyPr wrap="square" rtlCol="0">
            <a:spAutoFit/>
          </a:bodyPr>
          <a:lstStyle/>
          <a:p>
            <a:r>
              <a:rPr lang="en-GB" sz="2800" b="1" dirty="0">
                <a:solidFill>
                  <a:srgbClr val="B5BE10"/>
                </a:solidFill>
                <a:latin typeface="Arial Nova Cond" panose="020B0506020202020204" pitchFamily="34" charset="0"/>
              </a:rPr>
              <a:t>CDRC Retail Centres: </a:t>
            </a:r>
            <a:r>
              <a:rPr lang="en-GB" sz="2800" dirty="0">
                <a:latin typeface="Arial Nova Cond" panose="020B0506020202020204" pitchFamily="34" charset="0"/>
              </a:rPr>
              <a:t>Data, Models and Policy Applications </a:t>
            </a:r>
          </a:p>
        </p:txBody>
      </p:sp>
      <p:sp>
        <p:nvSpPr>
          <p:cNvPr id="14" name="TextBox 13">
            <a:extLst>
              <a:ext uri="{FF2B5EF4-FFF2-40B4-BE49-F238E27FC236}">
                <a16:creationId xmlns:a16="http://schemas.microsoft.com/office/drawing/2014/main" id="{799A7076-8DB3-EC88-AE25-023BA4DA41CF}"/>
              </a:ext>
            </a:extLst>
          </p:cNvPr>
          <p:cNvSpPr txBox="1"/>
          <p:nvPr/>
        </p:nvSpPr>
        <p:spPr>
          <a:xfrm>
            <a:off x="1986646" y="3573536"/>
            <a:ext cx="7614554" cy="523220"/>
          </a:xfrm>
          <a:prstGeom prst="rect">
            <a:avLst/>
          </a:prstGeom>
          <a:noFill/>
        </p:spPr>
        <p:txBody>
          <a:bodyPr wrap="square" rtlCol="0">
            <a:spAutoFit/>
          </a:bodyPr>
          <a:lstStyle/>
          <a:p>
            <a:r>
              <a:rPr lang="en-GB" sz="2800" b="1" dirty="0">
                <a:solidFill>
                  <a:srgbClr val="1C85C7"/>
                </a:solidFill>
                <a:latin typeface="Arial Nova Cond" panose="020B0506020202020204" pitchFamily="34" charset="0"/>
              </a:rPr>
              <a:t>WISERD: </a:t>
            </a:r>
            <a:r>
              <a:rPr lang="en-GB" sz="2800" dirty="0">
                <a:latin typeface="Arial Nova Cond" panose="020B0506020202020204" pitchFamily="34" charset="0"/>
              </a:rPr>
              <a:t>An Introduction</a:t>
            </a:r>
          </a:p>
        </p:txBody>
      </p:sp>
      <p:sp>
        <p:nvSpPr>
          <p:cNvPr id="15" name="TextBox 14">
            <a:extLst>
              <a:ext uri="{FF2B5EF4-FFF2-40B4-BE49-F238E27FC236}">
                <a16:creationId xmlns:a16="http://schemas.microsoft.com/office/drawing/2014/main" id="{B2BA356E-DCE1-37C0-0130-FA0E4DED0D60}"/>
              </a:ext>
            </a:extLst>
          </p:cNvPr>
          <p:cNvSpPr txBox="1"/>
          <p:nvPr/>
        </p:nvSpPr>
        <p:spPr>
          <a:xfrm>
            <a:off x="1986646" y="4649707"/>
            <a:ext cx="7614554" cy="523220"/>
          </a:xfrm>
          <a:prstGeom prst="rect">
            <a:avLst/>
          </a:prstGeom>
          <a:noFill/>
        </p:spPr>
        <p:txBody>
          <a:bodyPr wrap="square" rtlCol="0">
            <a:spAutoFit/>
          </a:bodyPr>
          <a:lstStyle/>
          <a:p>
            <a:r>
              <a:rPr lang="en-GB" sz="2800" b="1" dirty="0">
                <a:solidFill>
                  <a:srgbClr val="70217F"/>
                </a:solidFill>
                <a:latin typeface="Arial Nova Cond" panose="020B0506020202020204" pitchFamily="34" charset="0"/>
              </a:rPr>
              <a:t>Understanding Welsh Places: </a:t>
            </a:r>
            <a:r>
              <a:rPr lang="en-GB" sz="2800" dirty="0">
                <a:latin typeface="Arial Nova Cond" panose="020B0506020202020204" pitchFamily="34" charset="0"/>
              </a:rPr>
              <a:t>Comparator Tools</a:t>
            </a:r>
          </a:p>
        </p:txBody>
      </p:sp>
    </p:spTree>
    <p:extLst>
      <p:ext uri="{BB962C8B-B14F-4D97-AF65-F5344CB8AC3E}">
        <p14:creationId xmlns:p14="http://schemas.microsoft.com/office/powerpoint/2010/main" val="17769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38200" y="268311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2" name="Picture 1">
            <a:extLst>
              <a:ext uri="{FF2B5EF4-FFF2-40B4-BE49-F238E27FC236}">
                <a16:creationId xmlns:a16="http://schemas.microsoft.com/office/drawing/2014/main" id="{18D20D42-F58A-3DE5-5AB0-1D8DD5A0C48C}"/>
              </a:ext>
            </a:extLst>
          </p:cNvPr>
          <p:cNvPicPr>
            <a:picLocks noChangeAspect="1"/>
          </p:cNvPicPr>
          <p:nvPr/>
        </p:nvPicPr>
        <p:blipFill rotWithShape="1">
          <a:blip r:embed="rId6"/>
          <a:srcRect l="26169" t="25629" r="28098" b="14022"/>
          <a:stretch/>
        </p:blipFill>
        <p:spPr>
          <a:xfrm>
            <a:off x="215777" y="2542744"/>
            <a:ext cx="4904863" cy="3640637"/>
          </a:xfrm>
          <a:prstGeom prst="rect">
            <a:avLst/>
          </a:prstGeom>
        </p:spPr>
      </p:pic>
      <p:pic>
        <p:nvPicPr>
          <p:cNvPr id="3" name="Picture 2">
            <a:extLst>
              <a:ext uri="{FF2B5EF4-FFF2-40B4-BE49-F238E27FC236}">
                <a16:creationId xmlns:a16="http://schemas.microsoft.com/office/drawing/2014/main" id="{948D718E-E078-74E5-1FB0-0B4B1D389416}"/>
              </a:ext>
            </a:extLst>
          </p:cNvPr>
          <p:cNvPicPr>
            <a:picLocks noChangeAspect="1"/>
          </p:cNvPicPr>
          <p:nvPr/>
        </p:nvPicPr>
        <p:blipFill rotWithShape="1">
          <a:blip r:embed="rId7"/>
          <a:srcRect l="4973" t="34492" r="6875" b="14025"/>
          <a:stretch/>
        </p:blipFill>
        <p:spPr>
          <a:xfrm>
            <a:off x="277214" y="806679"/>
            <a:ext cx="4843426" cy="1591108"/>
          </a:xfrm>
          <a:prstGeom prst="rect">
            <a:avLst/>
          </a:prstGeom>
        </p:spPr>
      </p:pic>
      <p:pic>
        <p:nvPicPr>
          <p:cNvPr id="19" name="Picture 18">
            <a:extLst>
              <a:ext uri="{FF2B5EF4-FFF2-40B4-BE49-F238E27FC236}">
                <a16:creationId xmlns:a16="http://schemas.microsoft.com/office/drawing/2014/main" id="{64285231-3CDD-C983-B937-D42A659A9C21}"/>
              </a:ext>
            </a:extLst>
          </p:cNvPr>
          <p:cNvPicPr>
            <a:picLocks noChangeAspect="1"/>
          </p:cNvPicPr>
          <p:nvPr/>
        </p:nvPicPr>
        <p:blipFill rotWithShape="1">
          <a:blip r:embed="rId8"/>
          <a:srcRect l="26413" t="26956" r="28668" b="5797"/>
          <a:stretch/>
        </p:blipFill>
        <p:spPr>
          <a:xfrm>
            <a:off x="5244977" y="833789"/>
            <a:ext cx="6214668" cy="5233405"/>
          </a:xfrm>
          <a:prstGeom prst="rect">
            <a:avLst/>
          </a:prstGeom>
        </p:spPr>
      </p:pic>
      <p:sp>
        <p:nvSpPr>
          <p:cNvPr id="21" name="TextBox 20">
            <a:extLst>
              <a:ext uri="{FF2B5EF4-FFF2-40B4-BE49-F238E27FC236}">
                <a16:creationId xmlns:a16="http://schemas.microsoft.com/office/drawing/2014/main" id="{75319378-B4D7-3D17-C901-96721793BDAE}"/>
              </a:ext>
            </a:extLst>
          </p:cNvPr>
          <p:cNvSpPr txBox="1"/>
          <p:nvPr/>
        </p:nvSpPr>
        <p:spPr>
          <a:xfrm>
            <a:off x="564044" y="91068"/>
            <a:ext cx="9842225" cy="584775"/>
          </a:xfrm>
          <a:prstGeom prst="rect">
            <a:avLst/>
          </a:prstGeom>
          <a:noFill/>
        </p:spPr>
        <p:txBody>
          <a:bodyPr wrap="square">
            <a:spAutoFit/>
          </a:bodyPr>
          <a:lstStyle/>
          <a:p>
            <a:r>
              <a:rPr lang="en-GB" sz="3200" b="1" dirty="0">
                <a:latin typeface="Arial Nova Cond" panose="020B0506020202020204" pitchFamily="34" charset="0"/>
              </a:rPr>
              <a:t>Understanding Welsh Places: a town comparator tool</a:t>
            </a:r>
          </a:p>
        </p:txBody>
      </p:sp>
    </p:spTree>
    <p:extLst>
      <p:ext uri="{BB962C8B-B14F-4D97-AF65-F5344CB8AC3E}">
        <p14:creationId xmlns:p14="http://schemas.microsoft.com/office/powerpoint/2010/main" val="2243970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38200" y="2716669"/>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4" name="Picture 3">
            <a:extLst>
              <a:ext uri="{FF2B5EF4-FFF2-40B4-BE49-F238E27FC236}">
                <a16:creationId xmlns:a16="http://schemas.microsoft.com/office/drawing/2014/main" id="{3989ACD9-225F-977B-1FBE-A4C209877A65}"/>
              </a:ext>
            </a:extLst>
          </p:cNvPr>
          <p:cNvPicPr>
            <a:picLocks noChangeAspect="1"/>
          </p:cNvPicPr>
          <p:nvPr/>
        </p:nvPicPr>
        <p:blipFill rotWithShape="1">
          <a:blip r:embed="rId6"/>
          <a:srcRect l="27250" t="23334" r="27935" b="5941"/>
          <a:stretch/>
        </p:blipFill>
        <p:spPr>
          <a:xfrm>
            <a:off x="6167457" y="517321"/>
            <a:ext cx="5933103" cy="5266836"/>
          </a:xfrm>
          <a:prstGeom prst="rect">
            <a:avLst/>
          </a:prstGeom>
        </p:spPr>
      </p:pic>
      <p:pic>
        <p:nvPicPr>
          <p:cNvPr id="9" name="Picture 8">
            <a:extLst>
              <a:ext uri="{FF2B5EF4-FFF2-40B4-BE49-F238E27FC236}">
                <a16:creationId xmlns:a16="http://schemas.microsoft.com/office/drawing/2014/main" id="{179E37F0-AE0C-4B54-7ED5-C679267D858A}"/>
              </a:ext>
            </a:extLst>
          </p:cNvPr>
          <p:cNvPicPr>
            <a:picLocks noChangeAspect="1"/>
          </p:cNvPicPr>
          <p:nvPr/>
        </p:nvPicPr>
        <p:blipFill rotWithShape="1">
          <a:blip r:embed="rId7"/>
          <a:srcRect l="27331" t="22609" r="27853" b="7681"/>
          <a:stretch/>
        </p:blipFill>
        <p:spPr>
          <a:xfrm>
            <a:off x="2936703" y="3507793"/>
            <a:ext cx="3740920" cy="3273191"/>
          </a:xfrm>
          <a:prstGeom prst="rect">
            <a:avLst/>
          </a:prstGeom>
        </p:spPr>
      </p:pic>
      <p:pic>
        <p:nvPicPr>
          <p:cNvPr id="14" name="Picture 13">
            <a:extLst>
              <a:ext uri="{FF2B5EF4-FFF2-40B4-BE49-F238E27FC236}">
                <a16:creationId xmlns:a16="http://schemas.microsoft.com/office/drawing/2014/main" id="{90E2D153-E193-A38C-28E4-C74A0969344F}"/>
              </a:ext>
            </a:extLst>
          </p:cNvPr>
          <p:cNvPicPr>
            <a:picLocks noChangeAspect="1"/>
          </p:cNvPicPr>
          <p:nvPr/>
        </p:nvPicPr>
        <p:blipFill rotWithShape="1">
          <a:blip r:embed="rId8"/>
          <a:srcRect l="30998" t="26812" r="32419" b="10058"/>
          <a:stretch/>
        </p:blipFill>
        <p:spPr>
          <a:xfrm>
            <a:off x="0" y="790057"/>
            <a:ext cx="3701540" cy="3593000"/>
          </a:xfrm>
          <a:prstGeom prst="rect">
            <a:avLst/>
          </a:prstGeom>
        </p:spPr>
      </p:pic>
      <p:sp>
        <p:nvSpPr>
          <p:cNvPr id="16" name="TextBox 15">
            <a:extLst>
              <a:ext uri="{FF2B5EF4-FFF2-40B4-BE49-F238E27FC236}">
                <a16:creationId xmlns:a16="http://schemas.microsoft.com/office/drawing/2014/main" id="{12B36A04-4A6E-D4F1-1BBD-DA2AA686A9A1}"/>
              </a:ext>
            </a:extLst>
          </p:cNvPr>
          <p:cNvSpPr txBox="1"/>
          <p:nvPr/>
        </p:nvSpPr>
        <p:spPr>
          <a:xfrm>
            <a:off x="357997" y="130112"/>
            <a:ext cx="11333094" cy="584775"/>
          </a:xfrm>
          <a:prstGeom prst="rect">
            <a:avLst/>
          </a:prstGeom>
          <a:noFill/>
        </p:spPr>
        <p:txBody>
          <a:bodyPr wrap="square">
            <a:spAutoFit/>
          </a:bodyPr>
          <a:lstStyle/>
          <a:p>
            <a:r>
              <a:rPr lang="en-GB" sz="3200" b="1" dirty="0">
                <a:latin typeface="Arial Nova Cond" panose="020B0506020202020204" pitchFamily="34" charset="0"/>
              </a:rPr>
              <a:t>Understanding Welsh Places: a town benchmarking tool</a:t>
            </a:r>
          </a:p>
        </p:txBody>
      </p:sp>
    </p:spTree>
    <p:extLst>
      <p:ext uri="{BB962C8B-B14F-4D97-AF65-F5344CB8AC3E}">
        <p14:creationId xmlns:p14="http://schemas.microsoft.com/office/powerpoint/2010/main" val="2482609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38200" y="268311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2" name="Picture 1">
            <a:extLst>
              <a:ext uri="{FF2B5EF4-FFF2-40B4-BE49-F238E27FC236}">
                <a16:creationId xmlns:a16="http://schemas.microsoft.com/office/drawing/2014/main" id="{6EF24B0F-CE29-D541-A76E-C4CC2C1A0DAA}"/>
              </a:ext>
            </a:extLst>
          </p:cNvPr>
          <p:cNvPicPr>
            <a:picLocks noChangeAspect="1"/>
          </p:cNvPicPr>
          <p:nvPr/>
        </p:nvPicPr>
        <p:blipFill rotWithShape="1">
          <a:blip r:embed="rId6"/>
          <a:srcRect l="25842" t="25337" r="27120" b="6811"/>
          <a:stretch/>
        </p:blipFill>
        <p:spPr>
          <a:xfrm>
            <a:off x="180560" y="1185983"/>
            <a:ext cx="5734879" cy="4653270"/>
          </a:xfrm>
          <a:prstGeom prst="rect">
            <a:avLst/>
          </a:prstGeom>
        </p:spPr>
      </p:pic>
      <p:pic>
        <p:nvPicPr>
          <p:cNvPr id="4" name="Picture 3">
            <a:extLst>
              <a:ext uri="{FF2B5EF4-FFF2-40B4-BE49-F238E27FC236}">
                <a16:creationId xmlns:a16="http://schemas.microsoft.com/office/drawing/2014/main" id="{FBAA592E-B374-83B1-68D6-E46E9EE3AC12}"/>
              </a:ext>
            </a:extLst>
          </p:cNvPr>
          <p:cNvPicPr>
            <a:picLocks noChangeAspect="1"/>
          </p:cNvPicPr>
          <p:nvPr/>
        </p:nvPicPr>
        <p:blipFill rotWithShape="1">
          <a:blip r:embed="rId7"/>
          <a:srcRect l="26576" t="27681" r="28097" b="6087"/>
          <a:stretch/>
        </p:blipFill>
        <p:spPr>
          <a:xfrm>
            <a:off x="6096000" y="1185983"/>
            <a:ext cx="5526157" cy="4542183"/>
          </a:xfrm>
          <a:prstGeom prst="rect">
            <a:avLst/>
          </a:prstGeom>
        </p:spPr>
      </p:pic>
      <p:sp>
        <p:nvSpPr>
          <p:cNvPr id="6" name="TextBox 5">
            <a:extLst>
              <a:ext uri="{FF2B5EF4-FFF2-40B4-BE49-F238E27FC236}">
                <a16:creationId xmlns:a16="http://schemas.microsoft.com/office/drawing/2014/main" id="{48165AD2-821D-DD45-960D-A37A60BD1777}"/>
              </a:ext>
            </a:extLst>
          </p:cNvPr>
          <p:cNvSpPr txBox="1"/>
          <p:nvPr/>
        </p:nvSpPr>
        <p:spPr>
          <a:xfrm>
            <a:off x="538369" y="280365"/>
            <a:ext cx="10754139" cy="584775"/>
          </a:xfrm>
          <a:prstGeom prst="rect">
            <a:avLst/>
          </a:prstGeom>
          <a:noFill/>
        </p:spPr>
        <p:txBody>
          <a:bodyPr wrap="square" rtlCol="0">
            <a:spAutoFit/>
          </a:bodyPr>
          <a:lstStyle/>
          <a:p>
            <a:r>
              <a:rPr lang="en-GB" sz="3200" b="1" dirty="0">
                <a:latin typeface="Arial Nova Cond" panose="020B0506020202020204" pitchFamily="34" charset="0"/>
              </a:rPr>
              <a:t>Place Connectivity: flows of people and transport accessibility</a:t>
            </a:r>
          </a:p>
        </p:txBody>
      </p:sp>
    </p:spTree>
    <p:extLst>
      <p:ext uri="{BB962C8B-B14F-4D97-AF65-F5344CB8AC3E}">
        <p14:creationId xmlns:p14="http://schemas.microsoft.com/office/powerpoint/2010/main" val="3962626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pic>
        <p:nvPicPr>
          <p:cNvPr id="7" name="Picture 6" descr="A purple square with white letters&#10;&#10;Description automatically generated with low confidence">
            <a:extLst>
              <a:ext uri="{FF2B5EF4-FFF2-40B4-BE49-F238E27FC236}">
                <a16:creationId xmlns:a16="http://schemas.microsoft.com/office/drawing/2014/main" id="{276B5BAE-0302-5702-B999-1444DEDB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38200" y="268311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5">
            <a:alphaModFix amt="5000"/>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pic>
        <p:nvPicPr>
          <p:cNvPr id="3" name="Picture 2">
            <a:extLst>
              <a:ext uri="{FF2B5EF4-FFF2-40B4-BE49-F238E27FC236}">
                <a16:creationId xmlns:a16="http://schemas.microsoft.com/office/drawing/2014/main" id="{D967524E-F0BC-1D7B-4D58-46C145E0EB2D}"/>
              </a:ext>
            </a:extLst>
          </p:cNvPr>
          <p:cNvPicPr>
            <a:picLocks noChangeAspect="1"/>
          </p:cNvPicPr>
          <p:nvPr/>
        </p:nvPicPr>
        <p:blipFill rotWithShape="1">
          <a:blip r:embed="rId6"/>
          <a:srcRect l="33655" t="21884" r="35091" b="5507"/>
          <a:stretch/>
        </p:blipFill>
        <p:spPr>
          <a:xfrm>
            <a:off x="303476" y="1167320"/>
            <a:ext cx="3461467" cy="4523360"/>
          </a:xfrm>
          <a:prstGeom prst="rect">
            <a:avLst/>
          </a:prstGeom>
        </p:spPr>
      </p:pic>
      <p:pic>
        <p:nvPicPr>
          <p:cNvPr id="8" name="Picture 7">
            <a:extLst>
              <a:ext uri="{FF2B5EF4-FFF2-40B4-BE49-F238E27FC236}">
                <a16:creationId xmlns:a16="http://schemas.microsoft.com/office/drawing/2014/main" id="{2F9E09C9-8E20-CF3E-3633-5171FEDDA78C}"/>
              </a:ext>
            </a:extLst>
          </p:cNvPr>
          <p:cNvPicPr>
            <a:picLocks noChangeAspect="1"/>
          </p:cNvPicPr>
          <p:nvPr/>
        </p:nvPicPr>
        <p:blipFill rotWithShape="1">
          <a:blip r:embed="rId7"/>
          <a:srcRect l="38968" t="22174" r="40490" b="12464"/>
          <a:stretch/>
        </p:blipFill>
        <p:spPr>
          <a:xfrm>
            <a:off x="4221480" y="1167320"/>
            <a:ext cx="2544416" cy="4553699"/>
          </a:xfrm>
          <a:prstGeom prst="rect">
            <a:avLst/>
          </a:prstGeom>
        </p:spPr>
      </p:pic>
      <p:pic>
        <p:nvPicPr>
          <p:cNvPr id="10" name="Picture 9">
            <a:extLst>
              <a:ext uri="{FF2B5EF4-FFF2-40B4-BE49-F238E27FC236}">
                <a16:creationId xmlns:a16="http://schemas.microsoft.com/office/drawing/2014/main" id="{B155474B-4AFD-F690-5727-A653D97B2D56}"/>
              </a:ext>
            </a:extLst>
          </p:cNvPr>
          <p:cNvPicPr>
            <a:picLocks noChangeAspect="1"/>
          </p:cNvPicPr>
          <p:nvPr/>
        </p:nvPicPr>
        <p:blipFill rotWithShape="1">
          <a:blip r:embed="rId8"/>
          <a:srcRect l="33179" t="22319" r="34456" b="5652"/>
          <a:stretch/>
        </p:blipFill>
        <p:spPr>
          <a:xfrm>
            <a:off x="7559040" y="1224041"/>
            <a:ext cx="3637461" cy="4553698"/>
          </a:xfrm>
          <a:prstGeom prst="rect">
            <a:avLst/>
          </a:prstGeom>
        </p:spPr>
      </p:pic>
      <p:sp>
        <p:nvSpPr>
          <p:cNvPr id="14" name="TextBox 13">
            <a:extLst>
              <a:ext uri="{FF2B5EF4-FFF2-40B4-BE49-F238E27FC236}">
                <a16:creationId xmlns:a16="http://schemas.microsoft.com/office/drawing/2014/main" id="{4057E420-F05A-05CD-6844-4245A29904A2}"/>
              </a:ext>
            </a:extLst>
          </p:cNvPr>
          <p:cNvSpPr txBox="1"/>
          <p:nvPr/>
        </p:nvSpPr>
        <p:spPr>
          <a:xfrm>
            <a:off x="603802" y="268676"/>
            <a:ext cx="10749998" cy="584775"/>
          </a:xfrm>
          <a:prstGeom prst="rect">
            <a:avLst/>
          </a:prstGeom>
          <a:noFill/>
        </p:spPr>
        <p:txBody>
          <a:bodyPr wrap="square">
            <a:spAutoFit/>
          </a:bodyPr>
          <a:lstStyle/>
          <a:p>
            <a:r>
              <a:rPr lang="en-GB" sz="3200" b="1" dirty="0">
                <a:latin typeface="Arial Nova Cond" panose="020B0506020202020204" pitchFamily="34" charset="0"/>
              </a:rPr>
              <a:t>Understanding Welsh Places: Informing Policy Research</a:t>
            </a:r>
          </a:p>
        </p:txBody>
      </p:sp>
    </p:spTree>
    <p:extLst>
      <p:ext uri="{BB962C8B-B14F-4D97-AF65-F5344CB8AC3E}">
        <p14:creationId xmlns:p14="http://schemas.microsoft.com/office/powerpoint/2010/main" val="14060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3">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009904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The CDRC</a:t>
            </a:r>
          </a:p>
        </p:txBody>
      </p:sp>
      <p:pic>
        <p:nvPicPr>
          <p:cNvPr id="2" name="Picture 1" descr="A purple square with white letters&#10;&#10;Description automatically generated with low confidence">
            <a:extLst>
              <a:ext uri="{FF2B5EF4-FFF2-40B4-BE49-F238E27FC236}">
                <a16:creationId xmlns:a16="http://schemas.microsoft.com/office/drawing/2014/main" id="{AC41931A-46DF-9E94-A264-9D1FC777EB2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7" name="Picture 6">
            <a:extLst>
              <a:ext uri="{FF2B5EF4-FFF2-40B4-BE49-F238E27FC236}">
                <a16:creationId xmlns:a16="http://schemas.microsoft.com/office/drawing/2014/main" id="{499ABCCB-9E5F-BF23-713F-48EF619B2CEB}"/>
              </a:ext>
            </a:extLst>
          </p:cNvPr>
          <p:cNvPicPr>
            <a:picLocks noChangeAspect="1"/>
          </p:cNvPicPr>
          <p:nvPr/>
        </p:nvPicPr>
        <p:blipFill rotWithShape="1">
          <a:blip r:embed="rId5"/>
          <a:srcRect l="54655"/>
          <a:stretch/>
        </p:blipFill>
        <p:spPr>
          <a:xfrm>
            <a:off x="7051389" y="930826"/>
            <a:ext cx="4460240" cy="4714775"/>
          </a:xfrm>
          <a:prstGeom prst="rect">
            <a:avLst/>
          </a:prstGeom>
        </p:spPr>
      </p:pic>
      <p:sp>
        <p:nvSpPr>
          <p:cNvPr id="14" name="Title 1">
            <a:extLst>
              <a:ext uri="{FF2B5EF4-FFF2-40B4-BE49-F238E27FC236}">
                <a16:creationId xmlns:a16="http://schemas.microsoft.com/office/drawing/2014/main" id="{31F6C70D-B69F-379D-2568-ECDE8A56809D}"/>
              </a:ext>
            </a:extLst>
          </p:cNvPr>
          <p:cNvSpPr>
            <a:spLocks noGrp="1"/>
          </p:cNvSpPr>
          <p:nvPr>
            <p:ph type="ctrTitle"/>
          </p:nvPr>
        </p:nvSpPr>
        <p:spPr>
          <a:xfrm>
            <a:off x="284480" y="2681923"/>
            <a:ext cx="6543040" cy="2387600"/>
          </a:xfrm>
        </p:spPr>
        <p:txBody>
          <a:bodyPr>
            <a:noAutofit/>
          </a:bodyPr>
          <a:lstStyle/>
          <a:p>
            <a:pPr algn="l"/>
            <a:r>
              <a:rPr lang="en-GB" sz="2400" dirty="0">
                <a:latin typeface="Arial Nova Cond" panose="020B0506020202020204" pitchFamily="34" charset="0"/>
              </a:rPr>
              <a:t>Vast amounts of </a:t>
            </a:r>
            <a:r>
              <a:rPr lang="en-GB" sz="2400" dirty="0">
                <a:highlight>
                  <a:srgbClr val="FFFF00"/>
                </a:highlight>
                <a:latin typeface="Arial Nova Cond" panose="020B0506020202020204" pitchFamily="34" charset="0"/>
              </a:rPr>
              <a:t>consumer data</a:t>
            </a:r>
            <a:r>
              <a:rPr lang="en-GB" sz="2400" dirty="0">
                <a:latin typeface="Arial Nova Cond" panose="020B0506020202020204" pitchFamily="34" charset="0"/>
              </a:rPr>
              <a:t> are generated each day in the UK.</a:t>
            </a:r>
            <a:br>
              <a:rPr lang="en-GB" sz="2400" dirty="0">
                <a:latin typeface="Arial Nova Cond" panose="020B0506020202020204" pitchFamily="34" charset="0"/>
              </a:rPr>
            </a:br>
            <a:br>
              <a:rPr lang="en-GB" sz="2400" dirty="0">
                <a:latin typeface="Arial Nova Cond" panose="020B0506020202020204" pitchFamily="34" charset="0"/>
              </a:rPr>
            </a:br>
            <a:endParaRPr lang="en-GB" sz="2400" dirty="0">
              <a:latin typeface="Arial Nova Cond" panose="020B0506020202020204" pitchFamily="34" charset="0"/>
            </a:endParaRPr>
          </a:p>
        </p:txBody>
      </p:sp>
    </p:spTree>
    <p:extLst>
      <p:ext uri="{BB962C8B-B14F-4D97-AF65-F5344CB8AC3E}">
        <p14:creationId xmlns:p14="http://schemas.microsoft.com/office/powerpoint/2010/main" val="3466878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3">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009904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The CDRC</a:t>
            </a:r>
          </a:p>
        </p:txBody>
      </p:sp>
      <p:pic>
        <p:nvPicPr>
          <p:cNvPr id="2" name="Picture 1" descr="A purple square with white letters&#10;&#10;Description automatically generated with low confidence">
            <a:extLst>
              <a:ext uri="{FF2B5EF4-FFF2-40B4-BE49-F238E27FC236}">
                <a16:creationId xmlns:a16="http://schemas.microsoft.com/office/drawing/2014/main" id="{AC41931A-46DF-9E94-A264-9D1FC777EB2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7" name="Picture 6">
            <a:extLst>
              <a:ext uri="{FF2B5EF4-FFF2-40B4-BE49-F238E27FC236}">
                <a16:creationId xmlns:a16="http://schemas.microsoft.com/office/drawing/2014/main" id="{499ABCCB-9E5F-BF23-713F-48EF619B2CEB}"/>
              </a:ext>
            </a:extLst>
          </p:cNvPr>
          <p:cNvPicPr>
            <a:picLocks noChangeAspect="1"/>
          </p:cNvPicPr>
          <p:nvPr/>
        </p:nvPicPr>
        <p:blipFill rotWithShape="1">
          <a:blip r:embed="rId5"/>
          <a:srcRect l="54655"/>
          <a:stretch/>
        </p:blipFill>
        <p:spPr>
          <a:xfrm>
            <a:off x="7051389" y="930826"/>
            <a:ext cx="4460240" cy="4714775"/>
          </a:xfrm>
          <a:prstGeom prst="rect">
            <a:avLst/>
          </a:prstGeom>
        </p:spPr>
      </p:pic>
      <p:sp>
        <p:nvSpPr>
          <p:cNvPr id="14" name="Title 1">
            <a:extLst>
              <a:ext uri="{FF2B5EF4-FFF2-40B4-BE49-F238E27FC236}">
                <a16:creationId xmlns:a16="http://schemas.microsoft.com/office/drawing/2014/main" id="{31F6C70D-B69F-379D-2568-ECDE8A56809D}"/>
              </a:ext>
            </a:extLst>
          </p:cNvPr>
          <p:cNvSpPr>
            <a:spLocks noGrp="1"/>
          </p:cNvSpPr>
          <p:nvPr>
            <p:ph type="ctrTitle"/>
          </p:nvPr>
        </p:nvSpPr>
        <p:spPr>
          <a:xfrm>
            <a:off x="284480" y="2681923"/>
            <a:ext cx="6543040" cy="2387600"/>
          </a:xfrm>
        </p:spPr>
        <p:txBody>
          <a:bodyPr>
            <a:noAutofit/>
          </a:bodyPr>
          <a:lstStyle/>
          <a:p>
            <a:pPr algn="l"/>
            <a:r>
              <a:rPr lang="en-GB" sz="2400" dirty="0">
                <a:latin typeface="Arial Nova Cond" panose="020B0506020202020204" pitchFamily="34" charset="0"/>
              </a:rPr>
              <a:t>Vast amounts of consumer data are generated each day in the UK.</a:t>
            </a:r>
            <a:br>
              <a:rPr lang="en-GB" sz="2400" dirty="0">
                <a:latin typeface="Arial Nova Cond" panose="020B0506020202020204" pitchFamily="34" charset="0"/>
              </a:rPr>
            </a:br>
            <a:br>
              <a:rPr lang="en-GB" sz="2400" dirty="0">
                <a:latin typeface="Arial Nova Cond" panose="020B0506020202020204" pitchFamily="34" charset="0"/>
              </a:rPr>
            </a:br>
            <a:r>
              <a:rPr lang="en-GB" sz="2400" dirty="0">
                <a:latin typeface="Arial Nova Cond" panose="020B0506020202020204" pitchFamily="34" charset="0"/>
              </a:rPr>
              <a:t>It’s not just businesses that benefit from analysis of these data … </a:t>
            </a:r>
            <a:r>
              <a:rPr lang="en-GB" sz="2400" dirty="0">
                <a:highlight>
                  <a:srgbClr val="FFFF00"/>
                </a:highlight>
                <a:latin typeface="Arial Nova Cond" panose="020B0506020202020204" pitchFamily="34" charset="0"/>
              </a:rPr>
              <a:t>researchers</a:t>
            </a:r>
            <a:r>
              <a:rPr lang="en-GB" sz="2400" dirty="0">
                <a:latin typeface="Arial Nova Cond" panose="020B0506020202020204" pitchFamily="34" charset="0"/>
              </a:rPr>
              <a:t> are able to use consumer data to study what’s going on in society today.</a:t>
            </a:r>
            <a:br>
              <a:rPr lang="en-GB" sz="2400" dirty="0">
                <a:latin typeface="Arial Nova Cond" panose="020B0506020202020204" pitchFamily="34" charset="0"/>
              </a:rPr>
            </a:br>
            <a:br>
              <a:rPr lang="en-GB" sz="2400" dirty="0">
                <a:latin typeface="Arial Nova Cond" panose="020B0506020202020204" pitchFamily="34" charset="0"/>
              </a:rPr>
            </a:br>
            <a:endParaRPr lang="en-GB" sz="2400" dirty="0">
              <a:latin typeface="Arial Nova Cond" panose="020B0506020202020204" pitchFamily="34" charset="0"/>
            </a:endParaRPr>
          </a:p>
        </p:txBody>
      </p:sp>
    </p:spTree>
    <p:extLst>
      <p:ext uri="{BB962C8B-B14F-4D97-AF65-F5344CB8AC3E}">
        <p14:creationId xmlns:p14="http://schemas.microsoft.com/office/powerpoint/2010/main" val="243365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3">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009904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The CDRC</a:t>
            </a:r>
          </a:p>
        </p:txBody>
      </p:sp>
      <p:pic>
        <p:nvPicPr>
          <p:cNvPr id="2" name="Picture 1" descr="A purple square with white letters&#10;&#10;Description automatically generated with low confidence">
            <a:extLst>
              <a:ext uri="{FF2B5EF4-FFF2-40B4-BE49-F238E27FC236}">
                <a16:creationId xmlns:a16="http://schemas.microsoft.com/office/drawing/2014/main" id="{AC41931A-46DF-9E94-A264-9D1FC777EB2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7" name="Picture 6">
            <a:extLst>
              <a:ext uri="{FF2B5EF4-FFF2-40B4-BE49-F238E27FC236}">
                <a16:creationId xmlns:a16="http://schemas.microsoft.com/office/drawing/2014/main" id="{499ABCCB-9E5F-BF23-713F-48EF619B2CEB}"/>
              </a:ext>
            </a:extLst>
          </p:cNvPr>
          <p:cNvPicPr>
            <a:picLocks noChangeAspect="1"/>
          </p:cNvPicPr>
          <p:nvPr/>
        </p:nvPicPr>
        <p:blipFill rotWithShape="1">
          <a:blip r:embed="rId5"/>
          <a:srcRect l="54655"/>
          <a:stretch/>
        </p:blipFill>
        <p:spPr>
          <a:xfrm>
            <a:off x="7051389" y="930826"/>
            <a:ext cx="4460240" cy="4714775"/>
          </a:xfrm>
          <a:prstGeom prst="rect">
            <a:avLst/>
          </a:prstGeom>
        </p:spPr>
      </p:pic>
      <p:sp>
        <p:nvSpPr>
          <p:cNvPr id="14" name="Title 1">
            <a:extLst>
              <a:ext uri="{FF2B5EF4-FFF2-40B4-BE49-F238E27FC236}">
                <a16:creationId xmlns:a16="http://schemas.microsoft.com/office/drawing/2014/main" id="{31F6C70D-B69F-379D-2568-ECDE8A56809D}"/>
              </a:ext>
            </a:extLst>
          </p:cNvPr>
          <p:cNvSpPr>
            <a:spLocks noGrp="1"/>
          </p:cNvSpPr>
          <p:nvPr>
            <p:ph type="ctrTitle"/>
          </p:nvPr>
        </p:nvSpPr>
        <p:spPr>
          <a:xfrm>
            <a:off x="284480" y="2681923"/>
            <a:ext cx="6543040" cy="2387600"/>
          </a:xfrm>
        </p:spPr>
        <p:txBody>
          <a:bodyPr>
            <a:noAutofit/>
          </a:bodyPr>
          <a:lstStyle/>
          <a:p>
            <a:pPr algn="l"/>
            <a:r>
              <a:rPr lang="en-GB" sz="2400" dirty="0">
                <a:latin typeface="Arial Nova Cond" panose="020B0506020202020204" pitchFamily="34" charset="0"/>
              </a:rPr>
              <a:t>Vast amounts of consumer data are generated each day in the UK.</a:t>
            </a:r>
            <a:br>
              <a:rPr lang="en-GB" sz="2400" dirty="0">
                <a:latin typeface="Arial Nova Cond" panose="020B0506020202020204" pitchFamily="34" charset="0"/>
              </a:rPr>
            </a:br>
            <a:br>
              <a:rPr lang="en-GB" sz="2400" dirty="0">
                <a:latin typeface="Arial Nova Cond" panose="020B0506020202020204" pitchFamily="34" charset="0"/>
              </a:rPr>
            </a:br>
            <a:r>
              <a:rPr lang="en-GB" sz="2400" dirty="0">
                <a:latin typeface="Arial Nova Cond" panose="020B0506020202020204" pitchFamily="34" charset="0"/>
              </a:rPr>
              <a:t>It’s not just businesses that benefit from analysis of these data … researchers are able to use consumer data to study what’s going on in society today.</a:t>
            </a:r>
            <a:br>
              <a:rPr lang="en-GB" sz="2400" dirty="0">
                <a:latin typeface="Arial Nova Cond" panose="020B0506020202020204" pitchFamily="34" charset="0"/>
              </a:rPr>
            </a:br>
            <a:br>
              <a:rPr lang="en-GB" sz="2400" dirty="0">
                <a:latin typeface="Arial Nova Cond" panose="020B0506020202020204" pitchFamily="34" charset="0"/>
              </a:rPr>
            </a:br>
            <a:r>
              <a:rPr lang="en-GB" sz="2400" dirty="0">
                <a:latin typeface="Arial Nova Cond" panose="020B0506020202020204" pitchFamily="34" charset="0"/>
              </a:rPr>
              <a:t>The CDRC was established to lead </a:t>
            </a:r>
            <a:r>
              <a:rPr lang="en-GB" sz="2400" dirty="0">
                <a:highlight>
                  <a:srgbClr val="FFFF00"/>
                </a:highlight>
                <a:latin typeface="Arial Nova Cond" panose="020B0506020202020204" pitchFamily="34" charset="0"/>
              </a:rPr>
              <a:t>academic engagement </a:t>
            </a:r>
            <a:r>
              <a:rPr lang="en-GB" sz="2400" dirty="0">
                <a:latin typeface="Arial Nova Cond" panose="020B0506020202020204" pitchFamily="34" charset="0"/>
              </a:rPr>
              <a:t>between </a:t>
            </a:r>
            <a:r>
              <a:rPr lang="en-GB" sz="2400" dirty="0">
                <a:highlight>
                  <a:srgbClr val="FFFF00"/>
                </a:highlight>
                <a:latin typeface="Arial Nova Cond" panose="020B0506020202020204" pitchFamily="34" charset="0"/>
              </a:rPr>
              <a:t>industry</a:t>
            </a:r>
            <a:r>
              <a:rPr lang="en-GB" sz="2400" dirty="0">
                <a:latin typeface="Arial Nova Cond" panose="020B0506020202020204" pitchFamily="34" charset="0"/>
              </a:rPr>
              <a:t> and the </a:t>
            </a:r>
            <a:r>
              <a:rPr lang="en-GB" sz="2400" dirty="0">
                <a:highlight>
                  <a:srgbClr val="FFFF00"/>
                </a:highlight>
                <a:latin typeface="Arial Nova Cond" panose="020B0506020202020204" pitchFamily="34" charset="0"/>
              </a:rPr>
              <a:t>social sciences</a:t>
            </a:r>
            <a:r>
              <a:rPr lang="en-GB" sz="2400" dirty="0">
                <a:latin typeface="Arial Nova Cond" panose="020B0506020202020204" pitchFamily="34" charset="0"/>
              </a:rPr>
              <a:t>. </a:t>
            </a:r>
          </a:p>
        </p:txBody>
      </p:sp>
    </p:spTree>
    <p:extLst>
      <p:ext uri="{BB962C8B-B14F-4D97-AF65-F5344CB8AC3E}">
        <p14:creationId xmlns:p14="http://schemas.microsoft.com/office/powerpoint/2010/main" val="60577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009904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The CDRC Model</a:t>
            </a:r>
          </a:p>
        </p:txBody>
      </p:sp>
      <p:pic>
        <p:nvPicPr>
          <p:cNvPr id="2" name="Picture 1" descr="A purple square with white letters&#10;&#10;Description automatically generated with low confidence">
            <a:extLst>
              <a:ext uri="{FF2B5EF4-FFF2-40B4-BE49-F238E27FC236}">
                <a16:creationId xmlns:a16="http://schemas.microsoft.com/office/drawing/2014/main" id="{AC41931A-46DF-9E94-A264-9D1FC777EB20}"/>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cxnSp>
        <p:nvCxnSpPr>
          <p:cNvPr id="4" name="Straight Arrow Connector 3">
            <a:extLst>
              <a:ext uri="{FF2B5EF4-FFF2-40B4-BE49-F238E27FC236}">
                <a16:creationId xmlns:a16="http://schemas.microsoft.com/office/drawing/2014/main" id="{5B96E9C6-7391-3F2F-23D8-0408445659D4}"/>
              </a:ext>
            </a:extLst>
          </p:cNvPr>
          <p:cNvCxnSpPr>
            <a:cxnSpLocks/>
          </p:cNvCxnSpPr>
          <p:nvPr/>
        </p:nvCxnSpPr>
        <p:spPr>
          <a:xfrm flipV="1">
            <a:off x="2070569" y="1199609"/>
            <a:ext cx="0" cy="4270312"/>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7850309-36B5-B8F6-EC32-3637EF25FE97}"/>
              </a:ext>
            </a:extLst>
          </p:cNvPr>
          <p:cNvCxnSpPr>
            <a:cxnSpLocks/>
          </p:cNvCxnSpPr>
          <p:nvPr/>
        </p:nvCxnSpPr>
        <p:spPr>
          <a:xfrm>
            <a:off x="1911950" y="5261536"/>
            <a:ext cx="4568888" cy="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F1876BF-8286-84A0-FEE1-F618D8A70C9A}"/>
              </a:ext>
            </a:extLst>
          </p:cNvPr>
          <p:cNvCxnSpPr/>
          <p:nvPr/>
        </p:nvCxnSpPr>
        <p:spPr>
          <a:xfrm flipV="1">
            <a:off x="2229189" y="1470197"/>
            <a:ext cx="3788229" cy="358295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1209B61-5AEE-06C2-DF85-FA630F379716}"/>
              </a:ext>
            </a:extLst>
          </p:cNvPr>
          <p:cNvSpPr txBox="1"/>
          <p:nvPr/>
        </p:nvSpPr>
        <p:spPr>
          <a:xfrm>
            <a:off x="444882" y="3077008"/>
            <a:ext cx="1596912" cy="369332"/>
          </a:xfrm>
          <a:prstGeom prst="rect">
            <a:avLst/>
          </a:prstGeom>
          <a:noFill/>
        </p:spPr>
        <p:txBody>
          <a:bodyPr wrap="none" rtlCol="0">
            <a:spAutoFit/>
          </a:bodyPr>
          <a:lstStyle/>
          <a:p>
            <a:r>
              <a:rPr lang="en-GB" dirty="0">
                <a:latin typeface="Georgia" panose="02040502050405020303" pitchFamily="18" charset="0"/>
              </a:rPr>
              <a:t>User Demand</a:t>
            </a:r>
          </a:p>
        </p:txBody>
      </p:sp>
      <p:sp>
        <p:nvSpPr>
          <p:cNvPr id="9" name="TextBox 8">
            <a:extLst>
              <a:ext uri="{FF2B5EF4-FFF2-40B4-BE49-F238E27FC236}">
                <a16:creationId xmlns:a16="http://schemas.microsoft.com/office/drawing/2014/main" id="{810FB8C6-7DDF-1C64-8C59-867FAEB6664B}"/>
              </a:ext>
            </a:extLst>
          </p:cNvPr>
          <p:cNvSpPr txBox="1"/>
          <p:nvPr/>
        </p:nvSpPr>
        <p:spPr>
          <a:xfrm>
            <a:off x="5744739" y="1845743"/>
            <a:ext cx="736099" cy="369332"/>
          </a:xfrm>
          <a:prstGeom prst="rect">
            <a:avLst/>
          </a:prstGeom>
          <a:noFill/>
        </p:spPr>
        <p:txBody>
          <a:bodyPr wrap="none" rtlCol="0">
            <a:spAutoFit/>
          </a:bodyPr>
          <a:lstStyle/>
          <a:p>
            <a:r>
              <a:rPr lang="en-GB" dirty="0">
                <a:latin typeface="Georgia" panose="02040502050405020303" pitchFamily="18" charset="0"/>
              </a:rPr>
              <a:t>Open</a:t>
            </a:r>
          </a:p>
        </p:txBody>
      </p:sp>
      <p:sp>
        <p:nvSpPr>
          <p:cNvPr id="10" name="TextBox 9">
            <a:extLst>
              <a:ext uri="{FF2B5EF4-FFF2-40B4-BE49-F238E27FC236}">
                <a16:creationId xmlns:a16="http://schemas.microsoft.com/office/drawing/2014/main" id="{91E9E2FC-3184-9D2D-F90F-CCFF2CFF407C}"/>
              </a:ext>
            </a:extLst>
          </p:cNvPr>
          <p:cNvSpPr txBox="1"/>
          <p:nvPr/>
        </p:nvSpPr>
        <p:spPr>
          <a:xfrm>
            <a:off x="4432869" y="3122673"/>
            <a:ext cx="1459054" cy="369332"/>
          </a:xfrm>
          <a:prstGeom prst="rect">
            <a:avLst/>
          </a:prstGeom>
          <a:noFill/>
        </p:spPr>
        <p:txBody>
          <a:bodyPr wrap="none" rtlCol="0">
            <a:spAutoFit/>
          </a:bodyPr>
          <a:lstStyle/>
          <a:p>
            <a:r>
              <a:rPr lang="en-GB" dirty="0">
                <a:latin typeface="Georgia" panose="02040502050405020303" pitchFamily="18" charset="0"/>
              </a:rPr>
              <a:t>Safeguarded</a:t>
            </a:r>
          </a:p>
        </p:txBody>
      </p:sp>
      <p:sp>
        <p:nvSpPr>
          <p:cNvPr id="12" name="TextBox 11">
            <a:extLst>
              <a:ext uri="{FF2B5EF4-FFF2-40B4-BE49-F238E27FC236}">
                <a16:creationId xmlns:a16="http://schemas.microsoft.com/office/drawing/2014/main" id="{26DF16F7-AA2D-1BB3-EB71-5C8C7C46F78E}"/>
              </a:ext>
            </a:extLst>
          </p:cNvPr>
          <p:cNvSpPr txBox="1"/>
          <p:nvPr/>
        </p:nvSpPr>
        <p:spPr>
          <a:xfrm>
            <a:off x="3005804" y="4521854"/>
            <a:ext cx="1269899" cy="369332"/>
          </a:xfrm>
          <a:prstGeom prst="rect">
            <a:avLst/>
          </a:prstGeom>
          <a:noFill/>
        </p:spPr>
        <p:txBody>
          <a:bodyPr wrap="none" rtlCol="0">
            <a:spAutoFit/>
          </a:bodyPr>
          <a:lstStyle/>
          <a:p>
            <a:r>
              <a:rPr lang="en-GB" dirty="0">
                <a:latin typeface="Georgia" panose="02040502050405020303" pitchFamily="18" charset="0"/>
              </a:rPr>
              <a:t>Controlled</a:t>
            </a:r>
          </a:p>
        </p:txBody>
      </p:sp>
      <p:sp>
        <p:nvSpPr>
          <p:cNvPr id="14" name="TextBox 13">
            <a:extLst>
              <a:ext uri="{FF2B5EF4-FFF2-40B4-BE49-F238E27FC236}">
                <a16:creationId xmlns:a16="http://schemas.microsoft.com/office/drawing/2014/main" id="{752186B3-4DE4-6ACD-5330-4697082D328C}"/>
              </a:ext>
            </a:extLst>
          </p:cNvPr>
          <p:cNvSpPr txBox="1"/>
          <p:nvPr/>
        </p:nvSpPr>
        <p:spPr>
          <a:xfrm>
            <a:off x="3750900" y="5469921"/>
            <a:ext cx="2202847" cy="369332"/>
          </a:xfrm>
          <a:prstGeom prst="rect">
            <a:avLst/>
          </a:prstGeom>
          <a:noFill/>
        </p:spPr>
        <p:txBody>
          <a:bodyPr wrap="none" rtlCol="0">
            <a:spAutoFit/>
          </a:bodyPr>
          <a:lstStyle/>
          <a:p>
            <a:r>
              <a:rPr lang="en-GB" dirty="0">
                <a:latin typeface="Georgia" panose="02040502050405020303" pitchFamily="18" charset="0"/>
              </a:rPr>
              <a:t>Simplicity of Access</a:t>
            </a:r>
          </a:p>
        </p:txBody>
      </p:sp>
      <p:pic>
        <p:nvPicPr>
          <p:cNvPr id="15" name="Picture 14">
            <a:extLst>
              <a:ext uri="{FF2B5EF4-FFF2-40B4-BE49-F238E27FC236}">
                <a16:creationId xmlns:a16="http://schemas.microsoft.com/office/drawing/2014/main" id="{5843F1DC-29FE-BF1A-F4CF-A71435254330}"/>
              </a:ext>
            </a:extLst>
          </p:cNvPr>
          <p:cNvPicPr>
            <a:picLocks noChangeAspect="1"/>
          </p:cNvPicPr>
          <p:nvPr/>
        </p:nvPicPr>
        <p:blipFill>
          <a:blip r:embed="rId6"/>
          <a:stretch>
            <a:fillRect/>
          </a:stretch>
        </p:blipFill>
        <p:spPr>
          <a:xfrm rot="20877186">
            <a:off x="7768668" y="2029594"/>
            <a:ext cx="1300327" cy="1853903"/>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364DA06C-25A1-B296-A21A-4C1FF27710AD}"/>
              </a:ext>
            </a:extLst>
          </p:cNvPr>
          <p:cNvPicPr>
            <a:picLocks noChangeAspect="1"/>
          </p:cNvPicPr>
          <p:nvPr/>
        </p:nvPicPr>
        <p:blipFill>
          <a:blip r:embed="rId7"/>
          <a:stretch>
            <a:fillRect/>
          </a:stretch>
        </p:blipFill>
        <p:spPr>
          <a:xfrm rot="1094092">
            <a:off x="8940387" y="1630048"/>
            <a:ext cx="1239698" cy="1709478"/>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17E3E47C-4100-5E3F-1CF3-9560A58F65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202512">
            <a:off x="8653996" y="2311483"/>
            <a:ext cx="1117060" cy="157471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52DFD5C6-58E9-985C-2CA6-8DC8EA0C04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0753" y="2484787"/>
            <a:ext cx="1192373" cy="1693067"/>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1A02935C-4BFE-90D9-B83D-D0B3A43A4D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430700">
            <a:off x="9324048" y="3367012"/>
            <a:ext cx="1104443" cy="1574710"/>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0B9823E-1404-5E35-89D1-D7DA38976EC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52772" y="3380705"/>
            <a:ext cx="1032536" cy="1468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1991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3">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051560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CDRC Retail Centres</a:t>
            </a:r>
          </a:p>
        </p:txBody>
      </p:sp>
      <p:pic>
        <p:nvPicPr>
          <p:cNvPr id="4" name="Picture 3" descr="A person in a black jacket&#10;&#10;Description automatically generated with low confidence">
            <a:extLst>
              <a:ext uri="{FF2B5EF4-FFF2-40B4-BE49-F238E27FC236}">
                <a16:creationId xmlns:a16="http://schemas.microsoft.com/office/drawing/2014/main" id="{F2D849E3-205B-5407-78F6-8BC2FFFB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0860" y="918588"/>
            <a:ext cx="2372360" cy="2372360"/>
          </a:xfrm>
          <a:prstGeom prst="rect">
            <a:avLst/>
          </a:prstGeom>
          <a:ln>
            <a:noFill/>
          </a:ln>
          <a:effectLst>
            <a:outerShdw blurRad="190500" algn="tl" rotWithShape="0">
              <a:srgbClr val="000000">
                <a:alpha val="70000"/>
              </a:srgbClr>
            </a:outerShdw>
          </a:effectLst>
        </p:spPr>
      </p:pic>
      <p:pic>
        <p:nvPicPr>
          <p:cNvPr id="8" name="Picture 7" descr="A person standing in front of a screen&#10;&#10;Description automatically generated with low confidence">
            <a:extLst>
              <a:ext uri="{FF2B5EF4-FFF2-40B4-BE49-F238E27FC236}">
                <a16:creationId xmlns:a16="http://schemas.microsoft.com/office/drawing/2014/main" id="{3E0B69DF-7F73-8EA4-79CF-02450A19B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7510" y="918588"/>
            <a:ext cx="2372360" cy="2372360"/>
          </a:xfrm>
          <a:prstGeom prst="rect">
            <a:avLst/>
          </a:prstGeom>
          <a:ln>
            <a:noFill/>
          </a:ln>
          <a:effectLst>
            <a:outerShdw blurRad="190500" algn="tl" rotWithShape="0">
              <a:srgbClr val="000000">
                <a:alpha val="70000"/>
              </a:srgbClr>
            </a:outerShdw>
          </a:effectLst>
        </p:spPr>
      </p:pic>
      <p:pic>
        <p:nvPicPr>
          <p:cNvPr id="14" name="Picture 13" descr="A person wearing sunglasses and a black jacket standing in front of a body of water with a city in the background&#10;&#10;Description automatically generated with low confidence">
            <a:extLst>
              <a:ext uri="{FF2B5EF4-FFF2-40B4-BE49-F238E27FC236}">
                <a16:creationId xmlns:a16="http://schemas.microsoft.com/office/drawing/2014/main" id="{7AA4BC9C-9185-A6AA-B85C-0DA7A3BE7D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5600" y="3472361"/>
            <a:ext cx="2288540" cy="228854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8768313-9F09-0C8D-7117-D7021A8D80F6}"/>
              </a:ext>
            </a:extLst>
          </p:cNvPr>
          <p:cNvPicPr>
            <a:picLocks noChangeAspect="1"/>
          </p:cNvPicPr>
          <p:nvPr/>
        </p:nvPicPr>
        <p:blipFill>
          <a:blip r:embed="rId7"/>
          <a:stretch>
            <a:fillRect/>
          </a:stretch>
        </p:blipFill>
        <p:spPr>
          <a:xfrm>
            <a:off x="1741369" y="1172643"/>
            <a:ext cx="3607871" cy="4231141"/>
          </a:xfrm>
          <a:prstGeom prst="rect">
            <a:avLst/>
          </a:prstGeom>
          <a:ln>
            <a:noFill/>
          </a:ln>
          <a:effectLst>
            <a:outerShdw blurRad="190500" algn="tl" rotWithShape="0">
              <a:srgbClr val="000000">
                <a:alpha val="70000"/>
              </a:srgbClr>
            </a:outerShdw>
          </a:effectLst>
        </p:spPr>
      </p:pic>
      <p:pic>
        <p:nvPicPr>
          <p:cNvPr id="17" name="Picture 16" descr="A purple square with white letters&#10;&#10;Description automatically generated with low confidence">
            <a:extLst>
              <a:ext uri="{FF2B5EF4-FFF2-40B4-BE49-F238E27FC236}">
                <a16:creationId xmlns:a16="http://schemas.microsoft.com/office/drawing/2014/main" id="{EE939E85-968E-A204-264B-42FBEB47A34C}"/>
              </a:ext>
            </a:extLst>
          </p:cNvPr>
          <p:cNvPicPr>
            <a:picLocks noChangeAspect="1"/>
          </p:cNvPicPr>
          <p:nvPr/>
        </p:nvPicPr>
        <p:blipFill>
          <a:blip r:embed="rId8">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spTree>
    <p:extLst>
      <p:ext uri="{BB962C8B-B14F-4D97-AF65-F5344CB8AC3E}">
        <p14:creationId xmlns:p14="http://schemas.microsoft.com/office/powerpoint/2010/main" val="147444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Location</a:t>
            </a:r>
          </a:p>
        </p:txBody>
      </p:sp>
      <p:pic>
        <p:nvPicPr>
          <p:cNvPr id="2" name="Picture 1" descr="A purple square with white letters&#10;&#10;Description automatically generated with low confidence">
            <a:extLst>
              <a:ext uri="{FF2B5EF4-FFF2-40B4-BE49-F238E27FC236}">
                <a16:creationId xmlns:a16="http://schemas.microsoft.com/office/drawing/2014/main" id="{9D447551-DFC1-F1BF-3A39-A8BCDD289385}"/>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14" name="Picture 13">
            <a:extLst>
              <a:ext uri="{FF2B5EF4-FFF2-40B4-BE49-F238E27FC236}">
                <a16:creationId xmlns:a16="http://schemas.microsoft.com/office/drawing/2014/main" id="{8FD7AED9-4894-A74F-8F26-CBF69EA84E85}"/>
              </a:ext>
            </a:extLst>
          </p:cNvPr>
          <p:cNvPicPr>
            <a:picLocks noChangeAspect="1"/>
          </p:cNvPicPr>
          <p:nvPr/>
        </p:nvPicPr>
        <p:blipFill>
          <a:blip r:embed="rId6"/>
          <a:stretch>
            <a:fillRect/>
          </a:stretch>
        </p:blipFill>
        <p:spPr>
          <a:xfrm>
            <a:off x="1170940" y="817527"/>
            <a:ext cx="10106660" cy="4636861"/>
          </a:xfrm>
          <a:prstGeom prst="rect">
            <a:avLst/>
          </a:prstGeom>
        </p:spPr>
      </p:pic>
    </p:spTree>
    <p:extLst>
      <p:ext uri="{BB962C8B-B14F-4D97-AF65-F5344CB8AC3E}">
        <p14:creationId xmlns:p14="http://schemas.microsoft.com/office/powerpoint/2010/main" val="974929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colorfulness&#10;&#10;Description automatically generated">
            <a:extLst>
              <a:ext uri="{FF2B5EF4-FFF2-40B4-BE49-F238E27FC236}">
                <a16:creationId xmlns:a16="http://schemas.microsoft.com/office/drawing/2014/main" id="{0C56197A-9742-F2C9-7145-858095FB5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 y="5839253"/>
            <a:ext cx="2956560" cy="927679"/>
          </a:xfrm>
          <a:prstGeom prst="rect">
            <a:avLst/>
          </a:prstGeom>
        </p:spPr>
      </p:pic>
      <p:sp>
        <p:nvSpPr>
          <p:cNvPr id="11" name="Title 1">
            <a:extLst>
              <a:ext uri="{FF2B5EF4-FFF2-40B4-BE49-F238E27FC236}">
                <a16:creationId xmlns:a16="http://schemas.microsoft.com/office/drawing/2014/main" id="{45AE2125-5384-52F2-7735-B2E71FEEBAA9}"/>
              </a:ext>
            </a:extLst>
          </p:cNvPr>
          <p:cNvSpPr txBox="1">
            <a:spLocks/>
          </p:cNvSpPr>
          <p:nvPr/>
        </p:nvSpPr>
        <p:spPr>
          <a:xfrm>
            <a:off x="858521" y="2681923"/>
            <a:ext cx="105156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GB" sz="4400" dirty="0">
                <a:latin typeface="Arial Nova Cond" panose="020B0506020202020204" pitchFamily="34" charset="0"/>
              </a:rPr>
            </a:br>
            <a:endParaRPr lang="en-GB" sz="2400" baseline="30000" dirty="0">
              <a:latin typeface="Arial Nova Cond" panose="020B0506020202020204" pitchFamily="34" charset="0"/>
            </a:endParaRPr>
          </a:p>
        </p:txBody>
      </p:sp>
      <p:pic>
        <p:nvPicPr>
          <p:cNvPr id="13" name="Picture 12" descr="A picture containing text, screenshot, graphics, logo&#10;&#10;Description automatically generated">
            <a:extLst>
              <a:ext uri="{FF2B5EF4-FFF2-40B4-BE49-F238E27FC236}">
                <a16:creationId xmlns:a16="http://schemas.microsoft.com/office/drawing/2014/main" id="{2E9558D4-F1A7-2AF7-DA68-D31C8FA64349}"/>
              </a:ext>
            </a:extLst>
          </p:cNvPr>
          <p:cNvPicPr>
            <a:picLocks noChangeAspect="1"/>
          </p:cNvPicPr>
          <p:nvPr/>
        </p:nvPicPr>
        <p:blipFill rotWithShape="1">
          <a:blip r:embed="rId4">
            <a:extLst>
              <a:ext uri="{28A0092B-C50C-407E-A947-70E740481C1C}">
                <a14:useLocalDpi xmlns:a14="http://schemas.microsoft.com/office/drawing/2010/main" val="0"/>
              </a:ext>
            </a:extLst>
          </a:blip>
          <a:srcRect t="26953" b="26797"/>
          <a:stretch/>
        </p:blipFill>
        <p:spPr>
          <a:xfrm>
            <a:off x="3322320" y="5896165"/>
            <a:ext cx="1798320" cy="831723"/>
          </a:xfrm>
          <a:prstGeom prst="rect">
            <a:avLst/>
          </a:prstGeom>
        </p:spPr>
      </p:pic>
      <p:sp>
        <p:nvSpPr>
          <p:cNvPr id="3" name="TextBox 2">
            <a:extLst>
              <a:ext uri="{FF2B5EF4-FFF2-40B4-BE49-F238E27FC236}">
                <a16:creationId xmlns:a16="http://schemas.microsoft.com/office/drawing/2014/main" id="{AACC493B-4773-3B07-A10A-4B1D0DCB5867}"/>
              </a:ext>
            </a:extLst>
          </p:cNvPr>
          <p:cNvSpPr txBox="1"/>
          <p:nvPr/>
        </p:nvSpPr>
        <p:spPr>
          <a:xfrm>
            <a:off x="91440" y="152400"/>
            <a:ext cx="11186160" cy="584775"/>
          </a:xfrm>
          <a:prstGeom prst="rect">
            <a:avLst/>
          </a:prstGeom>
          <a:noFill/>
        </p:spPr>
        <p:txBody>
          <a:bodyPr wrap="square" rtlCol="0">
            <a:spAutoFit/>
          </a:bodyPr>
          <a:lstStyle/>
          <a:p>
            <a:r>
              <a:rPr lang="en-GB" sz="3200" b="1" dirty="0">
                <a:latin typeface="Arial Nova Cond" panose="020B0506020202020204" pitchFamily="34" charset="0"/>
              </a:rPr>
              <a:t>Repurposing City Centres with Big Data: </a:t>
            </a:r>
            <a:r>
              <a:rPr lang="en-GB" sz="3200" dirty="0">
                <a:latin typeface="Arial Nova Cond" panose="020B0506020202020204" pitchFamily="34" charset="0"/>
              </a:rPr>
              <a:t>Form and Function</a:t>
            </a:r>
          </a:p>
        </p:txBody>
      </p:sp>
      <p:pic>
        <p:nvPicPr>
          <p:cNvPr id="2" name="Picture 1" descr="A purple square with white letters&#10;&#10;Description automatically generated with low confidence">
            <a:extLst>
              <a:ext uri="{FF2B5EF4-FFF2-40B4-BE49-F238E27FC236}">
                <a16:creationId xmlns:a16="http://schemas.microsoft.com/office/drawing/2014/main" id="{43ADDC88-8201-1EE6-DF85-A3DFC20C94D8}"/>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559040" y="5902357"/>
            <a:ext cx="4460240" cy="878627"/>
          </a:xfrm>
          <a:prstGeom prst="rect">
            <a:avLst/>
          </a:prstGeom>
        </p:spPr>
      </p:pic>
      <p:pic>
        <p:nvPicPr>
          <p:cNvPr id="6" name="Picture 5">
            <a:extLst>
              <a:ext uri="{FF2B5EF4-FFF2-40B4-BE49-F238E27FC236}">
                <a16:creationId xmlns:a16="http://schemas.microsoft.com/office/drawing/2014/main" id="{3FCCF7DC-9377-4F2F-C23A-2FFD69B775DE}"/>
              </a:ext>
            </a:extLst>
          </p:cNvPr>
          <p:cNvPicPr>
            <a:picLocks noChangeAspect="1"/>
          </p:cNvPicPr>
          <p:nvPr/>
        </p:nvPicPr>
        <p:blipFill>
          <a:blip r:embed="rId6"/>
          <a:stretch>
            <a:fillRect/>
          </a:stretch>
        </p:blipFill>
        <p:spPr>
          <a:xfrm>
            <a:off x="472576" y="1229360"/>
            <a:ext cx="5699487" cy="3720827"/>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EE04370F-22F4-BFB6-49D0-5A5806E6B10C}"/>
              </a:ext>
            </a:extLst>
          </p:cNvPr>
          <p:cNvPicPr>
            <a:picLocks noChangeAspect="1"/>
          </p:cNvPicPr>
          <p:nvPr/>
        </p:nvPicPr>
        <p:blipFill>
          <a:blip r:embed="rId7"/>
          <a:stretch>
            <a:fillRect/>
          </a:stretch>
        </p:blipFill>
        <p:spPr>
          <a:xfrm>
            <a:off x="7269208" y="894080"/>
            <a:ext cx="3622351" cy="58338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564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otalTime>431</TotalTime>
  <Words>821</Words>
  <Application>Microsoft Office PowerPoint</Application>
  <PresentationFormat>Widescreen</PresentationFormat>
  <Paragraphs>97</Paragraphs>
  <Slides>23</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Nova Cond</vt:lpstr>
      <vt:lpstr>Calibri</vt:lpstr>
      <vt:lpstr>Calibri Light</vt:lpstr>
      <vt:lpstr>Georgia</vt:lpstr>
      <vt:lpstr>Office Theme</vt:lpstr>
      <vt:lpstr>Repurposing City Centres with Big Data:  Data, Models and Policy Applications Dr. Patrick Ballantyne, Prof. Scott Orford</vt:lpstr>
      <vt:lpstr>PowerPoint Presentation</vt:lpstr>
      <vt:lpstr>Vast amounts of consumer data are generated each day in the UK.  </vt:lpstr>
      <vt:lpstr>Vast amounts of consumer data are generated each day in the UK.  It’s not just businesses that benefit from analysis of these data … researchers are able to use consumer data to study what’s going on in society today.  </vt:lpstr>
      <vt:lpstr>Vast amounts of consumer data are generated each day in the UK.  It’s not just businesses that benefit from analysis of these data … researchers are able to use consumer data to study what’s going on in society today.  The CDRC was established to lead academic engagement between industry and the social sciences.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Repurposing City Centres with Big Data:  Data, Models and Policy Applications  Dr. Patrick Ballantyne1, Prof. Scott Orford2 </dc:title>
  <dc:creator>patrick ballantyne</dc:creator>
  <cp:lastModifiedBy>patrick ballantyne</cp:lastModifiedBy>
  <cp:revision>60</cp:revision>
  <dcterms:created xsi:type="dcterms:W3CDTF">2023-07-03T18:44:53Z</dcterms:created>
  <dcterms:modified xsi:type="dcterms:W3CDTF">2023-07-14T08:07:29Z</dcterms:modified>
</cp:coreProperties>
</file>