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58" r:id="rId3"/>
    <p:sldId id="271" r:id="rId4"/>
    <p:sldId id="263" r:id="rId5"/>
    <p:sldId id="269" r:id="rId6"/>
    <p:sldId id="262" r:id="rId7"/>
    <p:sldId id="268" r:id="rId8"/>
    <p:sldId id="264" r:id="rId9"/>
    <p:sldId id="265" r:id="rId10"/>
    <p:sldId id="270" r:id="rId11"/>
    <p:sldId id="266" r:id="rId12"/>
    <p:sldId id="26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981"/>
    <a:srgbClr val="FFFFFF"/>
    <a:srgbClr val="A32088"/>
    <a:srgbClr val="E0E1A1"/>
    <a:srgbClr val="252525"/>
    <a:srgbClr val="2323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017" autoAdjust="0"/>
    <p:restoredTop sz="91168" autoAdjust="0"/>
  </p:normalViewPr>
  <p:slideViewPr>
    <p:cSldViewPr snapToGrid="0">
      <p:cViewPr varScale="1">
        <p:scale>
          <a:sx n="63" d="100"/>
          <a:sy n="63" d="100"/>
        </p:scale>
        <p:origin x="916" y="56"/>
      </p:cViewPr>
      <p:guideLst/>
    </p:cSldViewPr>
  </p:slideViewPr>
  <p:notesTextViewPr>
    <p:cViewPr>
      <p:scale>
        <a:sx n="50" d="100"/>
        <a:sy n="5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AC55E2-5154-4CFF-B9E4-C734414A7A15}" type="datetimeFigureOut">
              <a:rPr lang="en-GB" smtClean="0"/>
              <a:t>19/04/2024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2723D8-97E2-4EFB-AB41-A0CD97018326}" type="slidenum">
              <a:rPr lang="en-GB" smtClean="0"/>
              <a:t>‹#›</a:t>
            </a:fld>
            <a:endParaRPr lang="en-GB"/>
          </a:p>
        </p:txBody>
      </p:sp>
    </p:spTree>
    <p:extLst>
      <p:ext uri="{BB962C8B-B14F-4D97-AF65-F5344CB8AC3E}">
        <p14:creationId xmlns:p14="http://schemas.microsoft.com/office/powerpoint/2010/main" val="9527223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2723D8-97E2-4EFB-AB41-A0CD97018326}" type="slidenum">
              <a:rPr lang="en-GB" smtClean="0"/>
              <a:t>1</a:t>
            </a:fld>
            <a:endParaRPr lang="en-GB"/>
          </a:p>
        </p:txBody>
      </p:sp>
    </p:spTree>
    <p:extLst>
      <p:ext uri="{BB962C8B-B14F-4D97-AF65-F5344CB8AC3E}">
        <p14:creationId xmlns:p14="http://schemas.microsoft.com/office/powerpoint/2010/main" val="35208011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A62723D8-97E2-4EFB-AB41-A0CD97018326}" type="slidenum">
              <a:rPr lang="en-GB" smtClean="0"/>
              <a:t>10</a:t>
            </a:fld>
            <a:endParaRPr lang="en-GB"/>
          </a:p>
        </p:txBody>
      </p:sp>
    </p:spTree>
    <p:extLst>
      <p:ext uri="{BB962C8B-B14F-4D97-AF65-F5344CB8AC3E}">
        <p14:creationId xmlns:p14="http://schemas.microsoft.com/office/powerpoint/2010/main" val="21224884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A62723D8-97E2-4EFB-AB41-A0CD97018326}" type="slidenum">
              <a:rPr lang="en-GB" smtClean="0"/>
              <a:t>11</a:t>
            </a:fld>
            <a:endParaRPr lang="en-GB"/>
          </a:p>
        </p:txBody>
      </p:sp>
    </p:spTree>
    <p:extLst>
      <p:ext uri="{BB962C8B-B14F-4D97-AF65-F5344CB8AC3E}">
        <p14:creationId xmlns:p14="http://schemas.microsoft.com/office/powerpoint/2010/main" val="1126491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2723D8-97E2-4EFB-AB41-A0CD97018326}" type="slidenum">
              <a:rPr lang="en-GB" smtClean="0"/>
              <a:t>2</a:t>
            </a:fld>
            <a:endParaRPr lang="en-GB"/>
          </a:p>
        </p:txBody>
      </p:sp>
    </p:spTree>
    <p:extLst>
      <p:ext uri="{BB962C8B-B14F-4D97-AF65-F5344CB8AC3E}">
        <p14:creationId xmlns:p14="http://schemas.microsoft.com/office/powerpoint/2010/main" val="3518784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2723D8-97E2-4EFB-AB41-A0CD97018326}" type="slidenum">
              <a:rPr lang="en-GB" smtClean="0"/>
              <a:t>3</a:t>
            </a:fld>
            <a:endParaRPr lang="en-GB"/>
          </a:p>
        </p:txBody>
      </p:sp>
    </p:spTree>
    <p:extLst>
      <p:ext uri="{BB962C8B-B14F-4D97-AF65-F5344CB8AC3E}">
        <p14:creationId xmlns:p14="http://schemas.microsoft.com/office/powerpoint/2010/main" val="36816583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2723D8-97E2-4EFB-AB41-A0CD97018326}" type="slidenum">
              <a:rPr lang="en-GB" smtClean="0"/>
              <a:t>4</a:t>
            </a:fld>
            <a:endParaRPr lang="en-GB"/>
          </a:p>
        </p:txBody>
      </p:sp>
    </p:spTree>
    <p:extLst>
      <p:ext uri="{BB962C8B-B14F-4D97-AF65-F5344CB8AC3E}">
        <p14:creationId xmlns:p14="http://schemas.microsoft.com/office/powerpoint/2010/main" val="1504093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2723D8-97E2-4EFB-AB41-A0CD97018326}" type="slidenum">
              <a:rPr lang="en-GB" smtClean="0"/>
              <a:t>5</a:t>
            </a:fld>
            <a:endParaRPr lang="en-GB"/>
          </a:p>
        </p:txBody>
      </p:sp>
    </p:spTree>
    <p:extLst>
      <p:ext uri="{BB962C8B-B14F-4D97-AF65-F5344CB8AC3E}">
        <p14:creationId xmlns:p14="http://schemas.microsoft.com/office/powerpoint/2010/main" val="6488871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2723D8-97E2-4EFB-AB41-A0CD97018326}" type="slidenum">
              <a:rPr lang="en-GB" smtClean="0"/>
              <a:t>6</a:t>
            </a:fld>
            <a:endParaRPr lang="en-GB"/>
          </a:p>
        </p:txBody>
      </p:sp>
    </p:spTree>
    <p:extLst>
      <p:ext uri="{BB962C8B-B14F-4D97-AF65-F5344CB8AC3E}">
        <p14:creationId xmlns:p14="http://schemas.microsoft.com/office/powerpoint/2010/main" val="17752781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2723D8-97E2-4EFB-AB41-A0CD97018326}" type="slidenum">
              <a:rPr lang="en-GB" smtClean="0"/>
              <a:t>7</a:t>
            </a:fld>
            <a:endParaRPr lang="en-GB"/>
          </a:p>
        </p:txBody>
      </p:sp>
    </p:spTree>
    <p:extLst>
      <p:ext uri="{BB962C8B-B14F-4D97-AF65-F5344CB8AC3E}">
        <p14:creationId xmlns:p14="http://schemas.microsoft.com/office/powerpoint/2010/main" val="884074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2723D8-97E2-4EFB-AB41-A0CD97018326}" type="slidenum">
              <a:rPr lang="en-GB" smtClean="0"/>
              <a:t>8</a:t>
            </a:fld>
            <a:endParaRPr lang="en-GB"/>
          </a:p>
        </p:txBody>
      </p:sp>
    </p:spTree>
    <p:extLst>
      <p:ext uri="{BB962C8B-B14F-4D97-AF65-F5344CB8AC3E}">
        <p14:creationId xmlns:p14="http://schemas.microsoft.com/office/powerpoint/2010/main" val="26804511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A62723D8-97E2-4EFB-AB41-A0CD97018326}" type="slidenum">
              <a:rPr lang="en-GB" smtClean="0"/>
              <a:t>9</a:t>
            </a:fld>
            <a:endParaRPr lang="en-GB"/>
          </a:p>
        </p:txBody>
      </p:sp>
    </p:spTree>
    <p:extLst>
      <p:ext uri="{BB962C8B-B14F-4D97-AF65-F5344CB8AC3E}">
        <p14:creationId xmlns:p14="http://schemas.microsoft.com/office/powerpoint/2010/main" val="41921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1D7A2-C189-B098-9797-98A4CE525A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2AC03A1-B198-E86B-386C-7514C9C78D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63B4356-C953-2A3D-2505-6115945008B3}"/>
              </a:ext>
            </a:extLst>
          </p:cNvPr>
          <p:cNvSpPr>
            <a:spLocks noGrp="1"/>
          </p:cNvSpPr>
          <p:nvPr>
            <p:ph type="dt" sz="half" idx="10"/>
          </p:nvPr>
        </p:nvSpPr>
        <p:spPr/>
        <p:txBody>
          <a:bodyPr/>
          <a:lstStyle/>
          <a:p>
            <a:fld id="{0DEB5DE8-B1CC-49A4-B66A-BD430BFFED84}" type="datetimeFigureOut">
              <a:rPr lang="en-GB" smtClean="0"/>
              <a:t>19/04/2024</a:t>
            </a:fld>
            <a:endParaRPr lang="en-GB"/>
          </a:p>
        </p:txBody>
      </p:sp>
      <p:sp>
        <p:nvSpPr>
          <p:cNvPr id="5" name="Footer Placeholder 4">
            <a:extLst>
              <a:ext uri="{FF2B5EF4-FFF2-40B4-BE49-F238E27FC236}">
                <a16:creationId xmlns:a16="http://schemas.microsoft.com/office/drawing/2014/main" id="{F707DD2B-472F-C8C0-ECED-5433E7B5AE7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D1FFABC-057F-DF56-9DF7-C2CFAC9BAC82}"/>
              </a:ext>
            </a:extLst>
          </p:cNvPr>
          <p:cNvSpPr>
            <a:spLocks noGrp="1"/>
          </p:cNvSpPr>
          <p:nvPr>
            <p:ph type="sldNum" sz="quarter" idx="12"/>
          </p:nvPr>
        </p:nvSpPr>
        <p:spPr/>
        <p:txBody>
          <a:bodyPr/>
          <a:lstStyle/>
          <a:p>
            <a:fld id="{ACCFA2C1-F1E7-496F-B8A8-A6FB91D0D8D8}" type="slidenum">
              <a:rPr lang="en-GB" smtClean="0"/>
              <a:t>‹#›</a:t>
            </a:fld>
            <a:endParaRPr lang="en-GB"/>
          </a:p>
        </p:txBody>
      </p:sp>
    </p:spTree>
    <p:extLst>
      <p:ext uri="{BB962C8B-B14F-4D97-AF65-F5344CB8AC3E}">
        <p14:creationId xmlns:p14="http://schemas.microsoft.com/office/powerpoint/2010/main" val="4007027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9B2BF-41F9-FF6F-D006-88034219D12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B910FF5-9F92-986E-0C20-B61246DC5F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F20F0D-029C-B9C1-FFCB-7F856492EF77}"/>
              </a:ext>
            </a:extLst>
          </p:cNvPr>
          <p:cNvSpPr>
            <a:spLocks noGrp="1"/>
          </p:cNvSpPr>
          <p:nvPr>
            <p:ph type="dt" sz="half" idx="10"/>
          </p:nvPr>
        </p:nvSpPr>
        <p:spPr/>
        <p:txBody>
          <a:bodyPr/>
          <a:lstStyle/>
          <a:p>
            <a:fld id="{0DEB5DE8-B1CC-49A4-B66A-BD430BFFED84}" type="datetimeFigureOut">
              <a:rPr lang="en-GB" smtClean="0"/>
              <a:t>19/04/2024</a:t>
            </a:fld>
            <a:endParaRPr lang="en-GB"/>
          </a:p>
        </p:txBody>
      </p:sp>
      <p:sp>
        <p:nvSpPr>
          <p:cNvPr id="5" name="Footer Placeholder 4">
            <a:extLst>
              <a:ext uri="{FF2B5EF4-FFF2-40B4-BE49-F238E27FC236}">
                <a16:creationId xmlns:a16="http://schemas.microsoft.com/office/drawing/2014/main" id="{BCD67A05-8E8D-2AAB-A2D1-99F2B8A510F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D272387-1EFB-DF37-74C9-4D9D601691D7}"/>
              </a:ext>
            </a:extLst>
          </p:cNvPr>
          <p:cNvSpPr>
            <a:spLocks noGrp="1"/>
          </p:cNvSpPr>
          <p:nvPr>
            <p:ph type="sldNum" sz="quarter" idx="12"/>
          </p:nvPr>
        </p:nvSpPr>
        <p:spPr/>
        <p:txBody>
          <a:bodyPr/>
          <a:lstStyle/>
          <a:p>
            <a:fld id="{ACCFA2C1-F1E7-496F-B8A8-A6FB91D0D8D8}" type="slidenum">
              <a:rPr lang="en-GB" smtClean="0"/>
              <a:t>‹#›</a:t>
            </a:fld>
            <a:endParaRPr lang="en-GB"/>
          </a:p>
        </p:txBody>
      </p:sp>
    </p:spTree>
    <p:extLst>
      <p:ext uri="{BB962C8B-B14F-4D97-AF65-F5344CB8AC3E}">
        <p14:creationId xmlns:p14="http://schemas.microsoft.com/office/powerpoint/2010/main" val="870349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F02A83-2529-AB99-6B5E-E3E789687A0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4452AB5-D82C-3D0F-F6CB-F8F134C46C1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002467-6D9A-AE9C-CB3C-3315DF3F5FD8}"/>
              </a:ext>
            </a:extLst>
          </p:cNvPr>
          <p:cNvSpPr>
            <a:spLocks noGrp="1"/>
          </p:cNvSpPr>
          <p:nvPr>
            <p:ph type="dt" sz="half" idx="10"/>
          </p:nvPr>
        </p:nvSpPr>
        <p:spPr/>
        <p:txBody>
          <a:bodyPr/>
          <a:lstStyle/>
          <a:p>
            <a:fld id="{0DEB5DE8-B1CC-49A4-B66A-BD430BFFED84}" type="datetimeFigureOut">
              <a:rPr lang="en-GB" smtClean="0"/>
              <a:t>19/04/2024</a:t>
            </a:fld>
            <a:endParaRPr lang="en-GB"/>
          </a:p>
        </p:txBody>
      </p:sp>
      <p:sp>
        <p:nvSpPr>
          <p:cNvPr id="5" name="Footer Placeholder 4">
            <a:extLst>
              <a:ext uri="{FF2B5EF4-FFF2-40B4-BE49-F238E27FC236}">
                <a16:creationId xmlns:a16="http://schemas.microsoft.com/office/drawing/2014/main" id="{A6AF8B11-E277-078A-1878-142B72B9612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2E45FEF-D153-6B3B-E3E8-7608C729BE11}"/>
              </a:ext>
            </a:extLst>
          </p:cNvPr>
          <p:cNvSpPr>
            <a:spLocks noGrp="1"/>
          </p:cNvSpPr>
          <p:nvPr>
            <p:ph type="sldNum" sz="quarter" idx="12"/>
          </p:nvPr>
        </p:nvSpPr>
        <p:spPr/>
        <p:txBody>
          <a:bodyPr/>
          <a:lstStyle/>
          <a:p>
            <a:fld id="{ACCFA2C1-F1E7-496F-B8A8-A6FB91D0D8D8}" type="slidenum">
              <a:rPr lang="en-GB" smtClean="0"/>
              <a:t>‹#›</a:t>
            </a:fld>
            <a:endParaRPr lang="en-GB"/>
          </a:p>
        </p:txBody>
      </p:sp>
    </p:spTree>
    <p:extLst>
      <p:ext uri="{BB962C8B-B14F-4D97-AF65-F5344CB8AC3E}">
        <p14:creationId xmlns:p14="http://schemas.microsoft.com/office/powerpoint/2010/main" val="287085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4C5D5-EF9F-FB19-2ABC-039130B071C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B8FB2A8-F6CB-B74F-C41E-37FB54B1E5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7E96495-F9D8-4C6D-D0D3-D5598323494B}"/>
              </a:ext>
            </a:extLst>
          </p:cNvPr>
          <p:cNvSpPr>
            <a:spLocks noGrp="1"/>
          </p:cNvSpPr>
          <p:nvPr>
            <p:ph type="dt" sz="half" idx="10"/>
          </p:nvPr>
        </p:nvSpPr>
        <p:spPr/>
        <p:txBody>
          <a:bodyPr/>
          <a:lstStyle/>
          <a:p>
            <a:fld id="{0DEB5DE8-B1CC-49A4-B66A-BD430BFFED84}" type="datetimeFigureOut">
              <a:rPr lang="en-GB" smtClean="0"/>
              <a:t>19/04/2024</a:t>
            </a:fld>
            <a:endParaRPr lang="en-GB"/>
          </a:p>
        </p:txBody>
      </p:sp>
      <p:sp>
        <p:nvSpPr>
          <p:cNvPr id="5" name="Footer Placeholder 4">
            <a:extLst>
              <a:ext uri="{FF2B5EF4-FFF2-40B4-BE49-F238E27FC236}">
                <a16:creationId xmlns:a16="http://schemas.microsoft.com/office/drawing/2014/main" id="{84DAF55B-70DE-0CCD-162C-8E40313829C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EEBADF5-A600-0A57-EEC2-A23CAE261E42}"/>
              </a:ext>
            </a:extLst>
          </p:cNvPr>
          <p:cNvSpPr>
            <a:spLocks noGrp="1"/>
          </p:cNvSpPr>
          <p:nvPr>
            <p:ph type="sldNum" sz="quarter" idx="12"/>
          </p:nvPr>
        </p:nvSpPr>
        <p:spPr/>
        <p:txBody>
          <a:bodyPr/>
          <a:lstStyle/>
          <a:p>
            <a:fld id="{ACCFA2C1-F1E7-496F-B8A8-A6FB91D0D8D8}" type="slidenum">
              <a:rPr lang="en-GB" smtClean="0"/>
              <a:t>‹#›</a:t>
            </a:fld>
            <a:endParaRPr lang="en-GB"/>
          </a:p>
        </p:txBody>
      </p:sp>
    </p:spTree>
    <p:extLst>
      <p:ext uri="{BB962C8B-B14F-4D97-AF65-F5344CB8AC3E}">
        <p14:creationId xmlns:p14="http://schemas.microsoft.com/office/powerpoint/2010/main" val="2212570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593F6-537B-1D58-C530-BD75B133754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D8AC450-11EC-90F0-33E3-9CC726B20A8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BF64BF-E935-3E91-E026-A5BAF018D739}"/>
              </a:ext>
            </a:extLst>
          </p:cNvPr>
          <p:cNvSpPr>
            <a:spLocks noGrp="1"/>
          </p:cNvSpPr>
          <p:nvPr>
            <p:ph type="dt" sz="half" idx="10"/>
          </p:nvPr>
        </p:nvSpPr>
        <p:spPr/>
        <p:txBody>
          <a:bodyPr/>
          <a:lstStyle/>
          <a:p>
            <a:fld id="{0DEB5DE8-B1CC-49A4-B66A-BD430BFFED84}" type="datetimeFigureOut">
              <a:rPr lang="en-GB" smtClean="0"/>
              <a:t>19/04/2024</a:t>
            </a:fld>
            <a:endParaRPr lang="en-GB"/>
          </a:p>
        </p:txBody>
      </p:sp>
      <p:sp>
        <p:nvSpPr>
          <p:cNvPr id="5" name="Footer Placeholder 4">
            <a:extLst>
              <a:ext uri="{FF2B5EF4-FFF2-40B4-BE49-F238E27FC236}">
                <a16:creationId xmlns:a16="http://schemas.microsoft.com/office/drawing/2014/main" id="{A528CF95-A621-B54C-465C-470428CD97F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D5C1BD-27AE-A7A5-AF02-4A4FD612B08E}"/>
              </a:ext>
            </a:extLst>
          </p:cNvPr>
          <p:cNvSpPr>
            <a:spLocks noGrp="1"/>
          </p:cNvSpPr>
          <p:nvPr>
            <p:ph type="sldNum" sz="quarter" idx="12"/>
          </p:nvPr>
        </p:nvSpPr>
        <p:spPr/>
        <p:txBody>
          <a:bodyPr/>
          <a:lstStyle/>
          <a:p>
            <a:fld id="{ACCFA2C1-F1E7-496F-B8A8-A6FB91D0D8D8}" type="slidenum">
              <a:rPr lang="en-GB" smtClean="0"/>
              <a:t>‹#›</a:t>
            </a:fld>
            <a:endParaRPr lang="en-GB"/>
          </a:p>
        </p:txBody>
      </p:sp>
    </p:spTree>
    <p:extLst>
      <p:ext uri="{BB962C8B-B14F-4D97-AF65-F5344CB8AC3E}">
        <p14:creationId xmlns:p14="http://schemas.microsoft.com/office/powerpoint/2010/main" val="2869935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0B43D-1A5D-59F9-EC02-99D77E1791E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5713E1F-E594-EF6E-B904-228C7A5F2DC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2362803-E04E-8CC8-760F-F3D62BA7472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CCDDA3C-CC25-ECAE-AE5A-A55F0661FDAD}"/>
              </a:ext>
            </a:extLst>
          </p:cNvPr>
          <p:cNvSpPr>
            <a:spLocks noGrp="1"/>
          </p:cNvSpPr>
          <p:nvPr>
            <p:ph type="dt" sz="half" idx="10"/>
          </p:nvPr>
        </p:nvSpPr>
        <p:spPr/>
        <p:txBody>
          <a:bodyPr/>
          <a:lstStyle/>
          <a:p>
            <a:fld id="{0DEB5DE8-B1CC-49A4-B66A-BD430BFFED84}" type="datetimeFigureOut">
              <a:rPr lang="en-GB" smtClean="0"/>
              <a:t>19/04/2024</a:t>
            </a:fld>
            <a:endParaRPr lang="en-GB"/>
          </a:p>
        </p:txBody>
      </p:sp>
      <p:sp>
        <p:nvSpPr>
          <p:cNvPr id="6" name="Footer Placeholder 5">
            <a:extLst>
              <a:ext uri="{FF2B5EF4-FFF2-40B4-BE49-F238E27FC236}">
                <a16:creationId xmlns:a16="http://schemas.microsoft.com/office/drawing/2014/main" id="{125F190E-03F4-EAB5-F303-479FB8A5379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07D3638-E566-A21B-34E1-6E8623D33EB5}"/>
              </a:ext>
            </a:extLst>
          </p:cNvPr>
          <p:cNvSpPr>
            <a:spLocks noGrp="1"/>
          </p:cNvSpPr>
          <p:nvPr>
            <p:ph type="sldNum" sz="quarter" idx="12"/>
          </p:nvPr>
        </p:nvSpPr>
        <p:spPr/>
        <p:txBody>
          <a:bodyPr/>
          <a:lstStyle/>
          <a:p>
            <a:fld id="{ACCFA2C1-F1E7-496F-B8A8-A6FB91D0D8D8}" type="slidenum">
              <a:rPr lang="en-GB" smtClean="0"/>
              <a:t>‹#›</a:t>
            </a:fld>
            <a:endParaRPr lang="en-GB"/>
          </a:p>
        </p:txBody>
      </p:sp>
    </p:spTree>
    <p:extLst>
      <p:ext uri="{BB962C8B-B14F-4D97-AF65-F5344CB8AC3E}">
        <p14:creationId xmlns:p14="http://schemas.microsoft.com/office/powerpoint/2010/main" val="808164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4E56C-DE54-21F3-EA4B-BAF154B684C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89098B0-D743-6DEA-E984-9867515097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112FC9A-FCD6-4AAF-1ADF-F1D60C5BA03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4BD0416-D58F-C6B1-F57C-DEFF0BDBB8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DC2E2B-A641-7197-CE01-9ED9FE08662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253E68B-CE1A-5B6F-816F-A445879AFDAD}"/>
              </a:ext>
            </a:extLst>
          </p:cNvPr>
          <p:cNvSpPr>
            <a:spLocks noGrp="1"/>
          </p:cNvSpPr>
          <p:nvPr>
            <p:ph type="dt" sz="half" idx="10"/>
          </p:nvPr>
        </p:nvSpPr>
        <p:spPr/>
        <p:txBody>
          <a:bodyPr/>
          <a:lstStyle/>
          <a:p>
            <a:fld id="{0DEB5DE8-B1CC-49A4-B66A-BD430BFFED84}" type="datetimeFigureOut">
              <a:rPr lang="en-GB" smtClean="0"/>
              <a:t>19/04/2024</a:t>
            </a:fld>
            <a:endParaRPr lang="en-GB"/>
          </a:p>
        </p:txBody>
      </p:sp>
      <p:sp>
        <p:nvSpPr>
          <p:cNvPr id="8" name="Footer Placeholder 7">
            <a:extLst>
              <a:ext uri="{FF2B5EF4-FFF2-40B4-BE49-F238E27FC236}">
                <a16:creationId xmlns:a16="http://schemas.microsoft.com/office/drawing/2014/main" id="{2E578088-C7E4-DCC2-F9B9-E87C23DAF1C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6DCB598-96C3-44E2-0387-D32AFBD3B471}"/>
              </a:ext>
            </a:extLst>
          </p:cNvPr>
          <p:cNvSpPr>
            <a:spLocks noGrp="1"/>
          </p:cNvSpPr>
          <p:nvPr>
            <p:ph type="sldNum" sz="quarter" idx="12"/>
          </p:nvPr>
        </p:nvSpPr>
        <p:spPr/>
        <p:txBody>
          <a:bodyPr/>
          <a:lstStyle/>
          <a:p>
            <a:fld id="{ACCFA2C1-F1E7-496F-B8A8-A6FB91D0D8D8}" type="slidenum">
              <a:rPr lang="en-GB" smtClean="0"/>
              <a:t>‹#›</a:t>
            </a:fld>
            <a:endParaRPr lang="en-GB"/>
          </a:p>
        </p:txBody>
      </p:sp>
    </p:spTree>
    <p:extLst>
      <p:ext uri="{BB962C8B-B14F-4D97-AF65-F5344CB8AC3E}">
        <p14:creationId xmlns:p14="http://schemas.microsoft.com/office/powerpoint/2010/main" val="3087873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C98FF-2096-1978-5EFE-2D652234CF7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D2E7438-0197-97CF-B426-0CD477AFB2D3}"/>
              </a:ext>
            </a:extLst>
          </p:cNvPr>
          <p:cNvSpPr>
            <a:spLocks noGrp="1"/>
          </p:cNvSpPr>
          <p:nvPr>
            <p:ph type="dt" sz="half" idx="10"/>
          </p:nvPr>
        </p:nvSpPr>
        <p:spPr/>
        <p:txBody>
          <a:bodyPr/>
          <a:lstStyle/>
          <a:p>
            <a:fld id="{0DEB5DE8-B1CC-49A4-B66A-BD430BFFED84}" type="datetimeFigureOut">
              <a:rPr lang="en-GB" smtClean="0"/>
              <a:t>19/04/2024</a:t>
            </a:fld>
            <a:endParaRPr lang="en-GB"/>
          </a:p>
        </p:txBody>
      </p:sp>
      <p:sp>
        <p:nvSpPr>
          <p:cNvPr id="4" name="Footer Placeholder 3">
            <a:extLst>
              <a:ext uri="{FF2B5EF4-FFF2-40B4-BE49-F238E27FC236}">
                <a16:creationId xmlns:a16="http://schemas.microsoft.com/office/drawing/2014/main" id="{7AE69259-D5B2-AED2-1969-78843081AF2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D27292C-24BB-AF4C-6574-4BDA66216008}"/>
              </a:ext>
            </a:extLst>
          </p:cNvPr>
          <p:cNvSpPr>
            <a:spLocks noGrp="1"/>
          </p:cNvSpPr>
          <p:nvPr>
            <p:ph type="sldNum" sz="quarter" idx="12"/>
          </p:nvPr>
        </p:nvSpPr>
        <p:spPr/>
        <p:txBody>
          <a:bodyPr/>
          <a:lstStyle/>
          <a:p>
            <a:fld id="{ACCFA2C1-F1E7-496F-B8A8-A6FB91D0D8D8}" type="slidenum">
              <a:rPr lang="en-GB" smtClean="0"/>
              <a:t>‹#›</a:t>
            </a:fld>
            <a:endParaRPr lang="en-GB"/>
          </a:p>
        </p:txBody>
      </p:sp>
    </p:spTree>
    <p:extLst>
      <p:ext uri="{BB962C8B-B14F-4D97-AF65-F5344CB8AC3E}">
        <p14:creationId xmlns:p14="http://schemas.microsoft.com/office/powerpoint/2010/main" val="1084896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F2EB7A-DEF7-8596-3AF7-FC786A244C4B}"/>
              </a:ext>
            </a:extLst>
          </p:cNvPr>
          <p:cNvSpPr>
            <a:spLocks noGrp="1"/>
          </p:cNvSpPr>
          <p:nvPr>
            <p:ph type="dt" sz="half" idx="10"/>
          </p:nvPr>
        </p:nvSpPr>
        <p:spPr/>
        <p:txBody>
          <a:bodyPr/>
          <a:lstStyle/>
          <a:p>
            <a:fld id="{0DEB5DE8-B1CC-49A4-B66A-BD430BFFED84}" type="datetimeFigureOut">
              <a:rPr lang="en-GB" smtClean="0"/>
              <a:t>19/04/2024</a:t>
            </a:fld>
            <a:endParaRPr lang="en-GB"/>
          </a:p>
        </p:txBody>
      </p:sp>
      <p:sp>
        <p:nvSpPr>
          <p:cNvPr id="3" name="Footer Placeholder 2">
            <a:extLst>
              <a:ext uri="{FF2B5EF4-FFF2-40B4-BE49-F238E27FC236}">
                <a16:creationId xmlns:a16="http://schemas.microsoft.com/office/drawing/2014/main" id="{A1F550CC-9A07-F897-C061-C51CF6A452A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CEE6D09-D214-8587-4755-AF47E4D2ACE0}"/>
              </a:ext>
            </a:extLst>
          </p:cNvPr>
          <p:cNvSpPr>
            <a:spLocks noGrp="1"/>
          </p:cNvSpPr>
          <p:nvPr>
            <p:ph type="sldNum" sz="quarter" idx="12"/>
          </p:nvPr>
        </p:nvSpPr>
        <p:spPr/>
        <p:txBody>
          <a:bodyPr/>
          <a:lstStyle/>
          <a:p>
            <a:fld id="{ACCFA2C1-F1E7-496F-B8A8-A6FB91D0D8D8}" type="slidenum">
              <a:rPr lang="en-GB" smtClean="0"/>
              <a:t>‹#›</a:t>
            </a:fld>
            <a:endParaRPr lang="en-GB"/>
          </a:p>
        </p:txBody>
      </p:sp>
    </p:spTree>
    <p:extLst>
      <p:ext uri="{BB962C8B-B14F-4D97-AF65-F5344CB8AC3E}">
        <p14:creationId xmlns:p14="http://schemas.microsoft.com/office/powerpoint/2010/main" val="890028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06310-BF3E-17D3-458D-6540D44B4C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175772F-1C83-4A17-47CB-15ABBCF88A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4579CB2-DC25-A330-82A9-D9B741AFC5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C4EF7A-CDCC-F6D3-96E6-3256FB9A7A21}"/>
              </a:ext>
            </a:extLst>
          </p:cNvPr>
          <p:cNvSpPr>
            <a:spLocks noGrp="1"/>
          </p:cNvSpPr>
          <p:nvPr>
            <p:ph type="dt" sz="half" idx="10"/>
          </p:nvPr>
        </p:nvSpPr>
        <p:spPr/>
        <p:txBody>
          <a:bodyPr/>
          <a:lstStyle/>
          <a:p>
            <a:fld id="{0DEB5DE8-B1CC-49A4-B66A-BD430BFFED84}" type="datetimeFigureOut">
              <a:rPr lang="en-GB" smtClean="0"/>
              <a:t>19/04/2024</a:t>
            </a:fld>
            <a:endParaRPr lang="en-GB"/>
          </a:p>
        </p:txBody>
      </p:sp>
      <p:sp>
        <p:nvSpPr>
          <p:cNvPr id="6" name="Footer Placeholder 5">
            <a:extLst>
              <a:ext uri="{FF2B5EF4-FFF2-40B4-BE49-F238E27FC236}">
                <a16:creationId xmlns:a16="http://schemas.microsoft.com/office/drawing/2014/main" id="{5F2D1EF7-9504-616A-8C5E-E8EE15EBE38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445D8EC-7F62-28E7-C391-9E7CA5B4418A}"/>
              </a:ext>
            </a:extLst>
          </p:cNvPr>
          <p:cNvSpPr>
            <a:spLocks noGrp="1"/>
          </p:cNvSpPr>
          <p:nvPr>
            <p:ph type="sldNum" sz="quarter" idx="12"/>
          </p:nvPr>
        </p:nvSpPr>
        <p:spPr/>
        <p:txBody>
          <a:bodyPr/>
          <a:lstStyle/>
          <a:p>
            <a:fld id="{ACCFA2C1-F1E7-496F-B8A8-A6FB91D0D8D8}" type="slidenum">
              <a:rPr lang="en-GB" smtClean="0"/>
              <a:t>‹#›</a:t>
            </a:fld>
            <a:endParaRPr lang="en-GB"/>
          </a:p>
        </p:txBody>
      </p:sp>
    </p:spTree>
    <p:extLst>
      <p:ext uri="{BB962C8B-B14F-4D97-AF65-F5344CB8AC3E}">
        <p14:creationId xmlns:p14="http://schemas.microsoft.com/office/powerpoint/2010/main" val="15629941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68597-321C-ADA6-9D5E-E5BCF8011C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B2D2B47-E844-D1D7-99AD-336AA5A741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2AA3407-3DF2-743F-67B1-0CBA543B40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6D2732-566C-5C11-A11F-FE96E59602BF}"/>
              </a:ext>
            </a:extLst>
          </p:cNvPr>
          <p:cNvSpPr>
            <a:spLocks noGrp="1"/>
          </p:cNvSpPr>
          <p:nvPr>
            <p:ph type="dt" sz="half" idx="10"/>
          </p:nvPr>
        </p:nvSpPr>
        <p:spPr/>
        <p:txBody>
          <a:bodyPr/>
          <a:lstStyle/>
          <a:p>
            <a:fld id="{0DEB5DE8-B1CC-49A4-B66A-BD430BFFED84}" type="datetimeFigureOut">
              <a:rPr lang="en-GB" smtClean="0"/>
              <a:t>19/04/2024</a:t>
            </a:fld>
            <a:endParaRPr lang="en-GB"/>
          </a:p>
        </p:txBody>
      </p:sp>
      <p:sp>
        <p:nvSpPr>
          <p:cNvPr id="6" name="Footer Placeholder 5">
            <a:extLst>
              <a:ext uri="{FF2B5EF4-FFF2-40B4-BE49-F238E27FC236}">
                <a16:creationId xmlns:a16="http://schemas.microsoft.com/office/drawing/2014/main" id="{BE8E2F1A-68FE-F121-D898-6BE451FB785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8CB24C6-ED49-B0ED-6992-0CED0A9338C7}"/>
              </a:ext>
            </a:extLst>
          </p:cNvPr>
          <p:cNvSpPr>
            <a:spLocks noGrp="1"/>
          </p:cNvSpPr>
          <p:nvPr>
            <p:ph type="sldNum" sz="quarter" idx="12"/>
          </p:nvPr>
        </p:nvSpPr>
        <p:spPr/>
        <p:txBody>
          <a:bodyPr/>
          <a:lstStyle/>
          <a:p>
            <a:fld id="{ACCFA2C1-F1E7-496F-B8A8-A6FB91D0D8D8}" type="slidenum">
              <a:rPr lang="en-GB" smtClean="0"/>
              <a:t>‹#›</a:t>
            </a:fld>
            <a:endParaRPr lang="en-GB"/>
          </a:p>
        </p:txBody>
      </p:sp>
    </p:spTree>
    <p:extLst>
      <p:ext uri="{BB962C8B-B14F-4D97-AF65-F5344CB8AC3E}">
        <p14:creationId xmlns:p14="http://schemas.microsoft.com/office/powerpoint/2010/main" val="1803086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41CAC6-2305-65E7-B7EF-43FA7ADB4B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62C06FA-4B91-AAC7-7268-F3CCDA2412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E90A836-FF09-B79C-B7AF-6F9FF29F32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DEB5DE8-B1CC-49A4-B66A-BD430BFFED84}" type="datetimeFigureOut">
              <a:rPr lang="en-GB" smtClean="0"/>
              <a:t>19/04/2024</a:t>
            </a:fld>
            <a:endParaRPr lang="en-GB"/>
          </a:p>
        </p:txBody>
      </p:sp>
      <p:sp>
        <p:nvSpPr>
          <p:cNvPr id="5" name="Footer Placeholder 4">
            <a:extLst>
              <a:ext uri="{FF2B5EF4-FFF2-40B4-BE49-F238E27FC236}">
                <a16:creationId xmlns:a16="http://schemas.microsoft.com/office/drawing/2014/main" id="{A6F181B5-9DEF-F0F9-F33F-70303A2E90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98B4A824-DB62-A057-BE55-DD85ABC5D6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CCFA2C1-F1E7-496F-B8A8-A6FB91D0D8D8}" type="slidenum">
              <a:rPr lang="en-GB" smtClean="0"/>
              <a:t>‹#›</a:t>
            </a:fld>
            <a:endParaRPr lang="en-GB"/>
          </a:p>
        </p:txBody>
      </p:sp>
    </p:spTree>
    <p:extLst>
      <p:ext uri="{BB962C8B-B14F-4D97-AF65-F5344CB8AC3E}">
        <p14:creationId xmlns:p14="http://schemas.microsoft.com/office/powerpoint/2010/main" val="7443267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hyperlink" Target="https://tinyurl.com/ui-lcr"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8DE86-06C8-AB2E-E690-5B7DA832A576}"/>
              </a:ext>
            </a:extLst>
          </p:cNvPr>
          <p:cNvSpPr>
            <a:spLocks noGrp="1"/>
          </p:cNvSpPr>
          <p:nvPr>
            <p:ph type="ctrTitle"/>
          </p:nvPr>
        </p:nvSpPr>
        <p:spPr>
          <a:xfrm>
            <a:off x="310243" y="2056833"/>
            <a:ext cx="11571514" cy="2387600"/>
          </a:xfrm>
        </p:spPr>
        <p:txBody>
          <a:bodyPr>
            <a:noAutofit/>
          </a:bodyPr>
          <a:lstStyle/>
          <a:p>
            <a:r>
              <a:rPr lang="en-GB" sz="3600" b="1" dirty="0"/>
              <a:t>Using Urban Indicators to Deliver a Sustainable and Equitable Future for Liverpool City Region</a:t>
            </a:r>
            <a:br>
              <a:rPr lang="en-GB" sz="3600" b="1" dirty="0"/>
            </a:br>
            <a:r>
              <a:rPr lang="en-GB" sz="1400" b="1" dirty="0"/>
              <a:t>AAG Annual Meeting 2024, Honolulu</a:t>
            </a:r>
            <a:br>
              <a:rPr lang="en-GB" sz="1400" b="1" dirty="0"/>
            </a:br>
            <a:r>
              <a:rPr lang="en-GB" sz="1400" i="1" dirty="0"/>
              <a:t>Geography and Data Science for Public Good II: Data-Driven Evidence and Solutions to Social and Spatial Inequalities</a:t>
            </a:r>
            <a:br>
              <a:rPr lang="en-GB" sz="1800" i="1" dirty="0"/>
            </a:br>
            <a:br>
              <a:rPr lang="en-GB" sz="1800" i="1" dirty="0"/>
            </a:br>
            <a:r>
              <a:rPr lang="en-GB" sz="2000" b="1" dirty="0"/>
              <a:t>Patrick Ballantyne, </a:t>
            </a:r>
            <a:r>
              <a:rPr lang="en-GB" sz="2000" dirty="0"/>
              <a:t>Alex Singleton, Gabriele Filomena, Francisco Rowe</a:t>
            </a:r>
            <a:br>
              <a:rPr lang="en-GB" sz="2000" dirty="0"/>
            </a:br>
            <a:r>
              <a:rPr lang="en-GB" sz="1400" dirty="0"/>
              <a:t>Geographic Data Science Lab, University of Liverpool </a:t>
            </a:r>
            <a:br>
              <a:rPr lang="en-GB" sz="1400" dirty="0"/>
            </a:br>
            <a:br>
              <a:rPr lang="en-GB" sz="1400" dirty="0"/>
            </a:br>
            <a:r>
              <a:rPr lang="en-GB" sz="2000" b="1" dirty="0"/>
              <a:t>In collaboration with Liverpool City Region Combined Authority (LCRCA)</a:t>
            </a:r>
            <a:endParaRPr lang="en-GB" sz="1800" b="1" dirty="0"/>
          </a:p>
        </p:txBody>
      </p:sp>
      <p:pic>
        <p:nvPicPr>
          <p:cNvPr id="5" name="Picture 4" descr="A black background with white text&#10;&#10;Description automatically generated">
            <a:extLst>
              <a:ext uri="{FF2B5EF4-FFF2-40B4-BE49-F238E27FC236}">
                <a16:creationId xmlns:a16="http://schemas.microsoft.com/office/drawing/2014/main" id="{18FCCF76-E4C6-0088-20AA-261AB94E58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8614" y="5757996"/>
            <a:ext cx="4974771" cy="850067"/>
          </a:xfrm>
          <a:prstGeom prst="rect">
            <a:avLst/>
          </a:prstGeom>
        </p:spPr>
      </p:pic>
      <p:pic>
        <p:nvPicPr>
          <p:cNvPr id="7" name="Picture 6" descr="A close up of words&#10;&#10;Description automatically generated">
            <a:extLst>
              <a:ext uri="{FF2B5EF4-FFF2-40B4-BE49-F238E27FC236}">
                <a16:creationId xmlns:a16="http://schemas.microsoft.com/office/drawing/2014/main" id="{70DBD1FB-B57F-42FC-6638-B7D58082D9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3564" y="5662354"/>
            <a:ext cx="3024868" cy="940568"/>
          </a:xfrm>
          <a:prstGeom prst="rect">
            <a:avLst/>
          </a:prstGeom>
        </p:spPr>
      </p:pic>
      <p:pic>
        <p:nvPicPr>
          <p:cNvPr id="9" name="Picture 8" descr="A close up of a logo&#10;&#10;Description automatically generated">
            <a:extLst>
              <a:ext uri="{FF2B5EF4-FFF2-40B4-BE49-F238E27FC236}">
                <a16:creationId xmlns:a16="http://schemas.microsoft.com/office/drawing/2014/main" id="{4FA3AE13-2F1E-8EE8-176E-DA066C52B4AA}"/>
              </a:ext>
            </a:extLst>
          </p:cNvPr>
          <p:cNvPicPr>
            <a:picLocks noChangeAspect="1"/>
          </p:cNvPicPr>
          <p:nvPr/>
        </p:nvPicPr>
        <p:blipFill rotWithShape="1">
          <a:blip r:embed="rId5">
            <a:extLst>
              <a:ext uri="{28A0092B-C50C-407E-A947-70E740481C1C}">
                <a14:useLocalDpi xmlns:a14="http://schemas.microsoft.com/office/drawing/2010/main" val="0"/>
              </a:ext>
            </a:extLst>
          </a:blip>
          <a:srcRect t="24400" b="25466"/>
          <a:stretch/>
        </p:blipFill>
        <p:spPr>
          <a:xfrm>
            <a:off x="176957" y="5727433"/>
            <a:ext cx="3271567" cy="911192"/>
          </a:xfrm>
          <a:prstGeom prst="rect">
            <a:avLst/>
          </a:prstGeom>
        </p:spPr>
      </p:pic>
    </p:spTree>
    <p:extLst>
      <p:ext uri="{BB962C8B-B14F-4D97-AF65-F5344CB8AC3E}">
        <p14:creationId xmlns:p14="http://schemas.microsoft.com/office/powerpoint/2010/main" val="23589210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B06FB2F-2057-74EE-C367-86B67A7AE702}"/>
              </a:ext>
            </a:extLst>
          </p:cNvPr>
          <p:cNvSpPr txBox="1"/>
          <p:nvPr/>
        </p:nvSpPr>
        <p:spPr>
          <a:xfrm>
            <a:off x="386847" y="1776000"/>
            <a:ext cx="5284429" cy="1169551"/>
          </a:xfrm>
          <a:prstGeom prst="rect">
            <a:avLst/>
          </a:prstGeom>
          <a:noFill/>
        </p:spPr>
        <p:txBody>
          <a:bodyPr wrap="square" rtlCol="0">
            <a:spAutoFit/>
          </a:bodyPr>
          <a:lstStyle/>
          <a:p>
            <a:r>
              <a:rPr lang="en-GB" sz="2000" dirty="0"/>
              <a:t>A transformative time for Liverpool City Region</a:t>
            </a:r>
          </a:p>
          <a:p>
            <a:pPr marL="285750" indent="-285750">
              <a:buFontTx/>
              <a:buChar char="-"/>
            </a:pPr>
            <a:r>
              <a:rPr lang="en-GB" sz="1200" dirty="0"/>
              <a:t>Recognising the value in </a:t>
            </a:r>
            <a:r>
              <a:rPr lang="en-GB" sz="1200" b="1" dirty="0"/>
              <a:t>place-based policymaking.</a:t>
            </a:r>
          </a:p>
          <a:p>
            <a:pPr marL="285750" indent="-285750">
              <a:buFontTx/>
              <a:buChar char="-"/>
            </a:pPr>
            <a:r>
              <a:rPr lang="en-GB" sz="1200" dirty="0"/>
              <a:t>Evidence-led decision making towards an equitable and sustainable future for the region.</a:t>
            </a:r>
          </a:p>
          <a:p>
            <a:pPr marL="285750" indent="-285750">
              <a:buFontTx/>
              <a:buChar char="-"/>
            </a:pPr>
            <a:endParaRPr lang="en-GB" sz="1400" i="1" dirty="0"/>
          </a:p>
        </p:txBody>
      </p:sp>
      <p:sp>
        <p:nvSpPr>
          <p:cNvPr id="4" name="TextBox 3">
            <a:extLst>
              <a:ext uri="{FF2B5EF4-FFF2-40B4-BE49-F238E27FC236}">
                <a16:creationId xmlns:a16="http://schemas.microsoft.com/office/drawing/2014/main" id="{D4382EDA-E90F-1868-579B-9B5399F225D8}"/>
              </a:ext>
            </a:extLst>
          </p:cNvPr>
          <p:cNvSpPr txBox="1"/>
          <p:nvPr/>
        </p:nvSpPr>
        <p:spPr>
          <a:xfrm>
            <a:off x="386847" y="2945551"/>
            <a:ext cx="5519561" cy="1138773"/>
          </a:xfrm>
          <a:prstGeom prst="rect">
            <a:avLst/>
          </a:prstGeom>
          <a:noFill/>
        </p:spPr>
        <p:txBody>
          <a:bodyPr wrap="square" rtlCol="0">
            <a:spAutoFit/>
          </a:bodyPr>
          <a:lstStyle/>
          <a:p>
            <a:r>
              <a:rPr lang="en-GB" sz="2000" dirty="0"/>
              <a:t>Urban indicators for evidence-led policy</a:t>
            </a:r>
          </a:p>
          <a:p>
            <a:pPr marL="285750" indent="-285750">
              <a:buFontTx/>
              <a:buChar char="-"/>
            </a:pPr>
            <a:r>
              <a:rPr lang="en-GB" sz="1200" dirty="0"/>
              <a:t>Summarising </a:t>
            </a:r>
            <a:r>
              <a:rPr lang="en-GB" sz="1200" b="1" dirty="0"/>
              <a:t>complex relationships </a:t>
            </a:r>
            <a:r>
              <a:rPr lang="en-GB" sz="1200" dirty="0"/>
              <a:t>in meaningful representations for non-academic audiences (Boeing et al., 2022).</a:t>
            </a:r>
          </a:p>
          <a:p>
            <a:pPr marL="285750" indent="-285750">
              <a:buFontTx/>
              <a:buChar char="-"/>
            </a:pPr>
            <a:r>
              <a:rPr lang="en-GB" sz="1200" dirty="0"/>
              <a:t>A new </a:t>
            </a:r>
            <a:r>
              <a:rPr lang="en-GB" sz="1200" b="1" dirty="0"/>
              <a:t>conceptual and analytical framework</a:t>
            </a:r>
            <a:r>
              <a:rPr lang="en-GB" sz="1200" dirty="0"/>
              <a:t>, which can support equitable, sustainable transport networks globally</a:t>
            </a:r>
          </a:p>
        </p:txBody>
      </p:sp>
      <p:sp>
        <p:nvSpPr>
          <p:cNvPr id="7" name="TextBox 6">
            <a:extLst>
              <a:ext uri="{FF2B5EF4-FFF2-40B4-BE49-F238E27FC236}">
                <a16:creationId xmlns:a16="http://schemas.microsoft.com/office/drawing/2014/main" id="{5451FD65-D07A-F763-3D73-B6D49E242C76}"/>
              </a:ext>
            </a:extLst>
          </p:cNvPr>
          <p:cNvSpPr txBox="1"/>
          <p:nvPr/>
        </p:nvSpPr>
        <p:spPr>
          <a:xfrm>
            <a:off x="394901" y="458342"/>
            <a:ext cx="4447357" cy="1138773"/>
          </a:xfrm>
          <a:prstGeom prst="rect">
            <a:avLst/>
          </a:prstGeom>
          <a:noFill/>
        </p:spPr>
        <p:txBody>
          <a:bodyPr wrap="square" rtlCol="0">
            <a:spAutoFit/>
          </a:bodyPr>
          <a:lstStyle/>
          <a:p>
            <a:r>
              <a:rPr lang="en-GB" sz="2000" dirty="0"/>
              <a:t>Towards  ‘place-based’ investment</a:t>
            </a:r>
            <a:endParaRPr lang="en-GB" sz="1200" dirty="0"/>
          </a:p>
          <a:p>
            <a:pPr marL="342900" indent="-342900">
              <a:buFontTx/>
              <a:buChar char="-"/>
            </a:pPr>
            <a:r>
              <a:rPr lang="en-GB" sz="1200" dirty="0"/>
              <a:t>2027 – 2032: Estimated £1.6 billion for LCRCA.</a:t>
            </a:r>
          </a:p>
          <a:p>
            <a:pPr marL="342900" indent="-342900">
              <a:buFontTx/>
              <a:buChar char="-"/>
            </a:pPr>
            <a:r>
              <a:rPr lang="en-GB" sz="1200" dirty="0"/>
              <a:t>LCRCA have identified </a:t>
            </a:r>
            <a:r>
              <a:rPr lang="en-GB" sz="1200" b="1" dirty="0"/>
              <a:t>eight priority neighbourhoods </a:t>
            </a:r>
            <a:r>
              <a:rPr lang="en-GB" sz="1200" dirty="0"/>
              <a:t>for investment, using the </a:t>
            </a:r>
            <a:r>
              <a:rPr lang="en-GB" sz="1200" b="1" dirty="0"/>
              <a:t>urban indicators </a:t>
            </a:r>
            <a:r>
              <a:rPr lang="en-GB" sz="1200" dirty="0"/>
              <a:t>developed as part of this research project.</a:t>
            </a:r>
          </a:p>
        </p:txBody>
      </p:sp>
      <p:pic>
        <p:nvPicPr>
          <p:cNvPr id="11" name="Picture 10">
            <a:extLst>
              <a:ext uri="{FF2B5EF4-FFF2-40B4-BE49-F238E27FC236}">
                <a16:creationId xmlns:a16="http://schemas.microsoft.com/office/drawing/2014/main" id="{AB8F9D53-6987-C175-938F-2511B4BC4412}"/>
              </a:ext>
            </a:extLst>
          </p:cNvPr>
          <p:cNvPicPr>
            <a:picLocks noChangeAspect="1"/>
          </p:cNvPicPr>
          <p:nvPr/>
        </p:nvPicPr>
        <p:blipFill>
          <a:blip r:embed="rId3"/>
          <a:stretch>
            <a:fillRect/>
          </a:stretch>
        </p:blipFill>
        <p:spPr>
          <a:xfrm>
            <a:off x="6613534" y="332021"/>
            <a:ext cx="4184414" cy="2962324"/>
          </a:xfrm>
          <a:prstGeom prst="rect">
            <a:avLst/>
          </a:prstGeom>
        </p:spPr>
      </p:pic>
      <p:pic>
        <p:nvPicPr>
          <p:cNvPr id="15" name="Picture 14" descr="A map of the world&#10;&#10;Description automatically generated">
            <a:extLst>
              <a:ext uri="{FF2B5EF4-FFF2-40B4-BE49-F238E27FC236}">
                <a16:creationId xmlns:a16="http://schemas.microsoft.com/office/drawing/2014/main" id="{A6B22D55-3A7D-D8CD-DA2E-0562EB73188D}"/>
              </a:ext>
            </a:extLst>
          </p:cNvPr>
          <p:cNvPicPr>
            <a:picLocks noChangeAspect="1"/>
          </p:cNvPicPr>
          <p:nvPr/>
        </p:nvPicPr>
        <p:blipFill rotWithShape="1">
          <a:blip r:embed="rId4"/>
          <a:srcRect l="18208" t="32437"/>
          <a:stretch/>
        </p:blipFill>
        <p:spPr>
          <a:xfrm>
            <a:off x="6613535" y="3429000"/>
            <a:ext cx="4184414" cy="2445863"/>
          </a:xfrm>
          <a:prstGeom prst="rect">
            <a:avLst/>
          </a:prstGeom>
        </p:spPr>
      </p:pic>
      <p:sp>
        <p:nvSpPr>
          <p:cNvPr id="16" name="TextBox 15">
            <a:extLst>
              <a:ext uri="{FF2B5EF4-FFF2-40B4-BE49-F238E27FC236}">
                <a16:creationId xmlns:a16="http://schemas.microsoft.com/office/drawing/2014/main" id="{61FD82D1-D4D3-8897-8589-0C6BD1DD2909}"/>
              </a:ext>
            </a:extLst>
          </p:cNvPr>
          <p:cNvSpPr txBox="1"/>
          <p:nvPr/>
        </p:nvSpPr>
        <p:spPr>
          <a:xfrm>
            <a:off x="0" y="6396335"/>
            <a:ext cx="8768219" cy="461665"/>
          </a:xfrm>
          <a:prstGeom prst="rect">
            <a:avLst/>
          </a:prstGeom>
          <a:noFill/>
        </p:spPr>
        <p:txBody>
          <a:bodyPr wrap="square" rtlCol="0">
            <a:spAutoFit/>
          </a:bodyPr>
          <a:lstStyle/>
          <a:p>
            <a:r>
              <a:rPr lang="en-GB" sz="2400" b="1" dirty="0"/>
              <a:t>Reflections &amp; Impact Generation</a:t>
            </a:r>
          </a:p>
        </p:txBody>
      </p:sp>
      <p:pic>
        <p:nvPicPr>
          <p:cNvPr id="2" name="Picture 1" descr="A diagram of a supply chain&#10;&#10;Description automatically generated">
            <a:extLst>
              <a:ext uri="{FF2B5EF4-FFF2-40B4-BE49-F238E27FC236}">
                <a16:creationId xmlns:a16="http://schemas.microsoft.com/office/drawing/2014/main" id="{32C79804-4B04-5B2C-AB6E-1A452F1125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4051" y="4240578"/>
            <a:ext cx="3368927" cy="1895021"/>
          </a:xfrm>
          <a:prstGeom prst="rect">
            <a:avLst/>
          </a:prstGeom>
        </p:spPr>
      </p:pic>
    </p:spTree>
    <p:extLst>
      <p:ext uri="{BB962C8B-B14F-4D97-AF65-F5344CB8AC3E}">
        <p14:creationId xmlns:p14="http://schemas.microsoft.com/office/powerpoint/2010/main" val="1475238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city with many buildings and roads&#10;&#10;Description automatically generated with medium confidence">
            <a:extLst>
              <a:ext uri="{FF2B5EF4-FFF2-40B4-BE49-F238E27FC236}">
                <a16:creationId xmlns:a16="http://schemas.microsoft.com/office/drawing/2014/main" id="{F7851A70-CD96-7F12-F9A5-FB1268D176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4272" y="4812456"/>
            <a:ext cx="2398758" cy="1349302"/>
          </a:xfrm>
          <a:prstGeom prst="rect">
            <a:avLst/>
          </a:prstGeom>
          <a:ln>
            <a:noFill/>
          </a:ln>
          <a:effectLst>
            <a:softEdge rad="112500"/>
          </a:effectLst>
        </p:spPr>
      </p:pic>
      <p:pic>
        <p:nvPicPr>
          <p:cNvPr id="19" name="Picture 18" descr="A diagram of a diagram of a business&#10;&#10;Description automatically generated with medium confidence">
            <a:extLst>
              <a:ext uri="{FF2B5EF4-FFF2-40B4-BE49-F238E27FC236}">
                <a16:creationId xmlns:a16="http://schemas.microsoft.com/office/drawing/2014/main" id="{1C2EE50C-16E1-D417-28F6-7A3D744CFC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4416" y="1764567"/>
            <a:ext cx="5418470" cy="3047889"/>
          </a:xfrm>
          <a:prstGeom prst="rect">
            <a:avLst/>
          </a:prstGeom>
        </p:spPr>
      </p:pic>
      <p:sp>
        <p:nvSpPr>
          <p:cNvPr id="20" name="TextBox 19">
            <a:extLst>
              <a:ext uri="{FF2B5EF4-FFF2-40B4-BE49-F238E27FC236}">
                <a16:creationId xmlns:a16="http://schemas.microsoft.com/office/drawing/2014/main" id="{3AC572AD-E2F4-8EC5-478B-A97756EF0D61}"/>
              </a:ext>
            </a:extLst>
          </p:cNvPr>
          <p:cNvSpPr txBox="1"/>
          <p:nvPr/>
        </p:nvSpPr>
        <p:spPr>
          <a:xfrm>
            <a:off x="311581" y="1764567"/>
            <a:ext cx="5959611" cy="2623795"/>
          </a:xfrm>
          <a:prstGeom prst="rect">
            <a:avLst/>
          </a:prstGeom>
          <a:noFill/>
        </p:spPr>
        <p:txBody>
          <a:bodyPr wrap="square" rtlCol="0">
            <a:spAutoFit/>
          </a:bodyPr>
          <a:lstStyle/>
          <a:p>
            <a:r>
              <a:rPr lang="en-GB" sz="2000" b="1" dirty="0">
                <a:solidFill>
                  <a:srgbClr val="8C1D40"/>
                </a:solidFill>
              </a:rPr>
              <a:t>A Big Data Digital Twin of Mass Transit in Liverpool City Region for Smart, Equitable Mobility </a:t>
            </a:r>
          </a:p>
          <a:p>
            <a:r>
              <a:rPr lang="en-GB" sz="1600" dirty="0"/>
              <a:t>A cross-sector, inter-disciplinary research collaboration</a:t>
            </a:r>
          </a:p>
          <a:p>
            <a:pPr algn="ctr"/>
            <a:endParaRPr lang="en-GB" sz="1050" dirty="0"/>
          </a:p>
          <a:p>
            <a:r>
              <a:rPr lang="en-GB" sz="1400" b="1" dirty="0"/>
              <a:t>Funder: </a:t>
            </a:r>
            <a:r>
              <a:rPr lang="en-GB" sz="1400" dirty="0"/>
              <a:t>UK Innovate &amp; Korean Agency for Infrastructure Technology Advancement</a:t>
            </a:r>
          </a:p>
          <a:p>
            <a:r>
              <a:rPr lang="en-GB" sz="1400" b="1" dirty="0"/>
              <a:t>Funding: </a:t>
            </a:r>
            <a:r>
              <a:rPr lang="en-GB" sz="1400" dirty="0"/>
              <a:t>£118,387 (Phase I), c. £500,000 (Phase II)</a:t>
            </a:r>
          </a:p>
          <a:p>
            <a:r>
              <a:rPr lang="en-GB" sz="1400" b="1" dirty="0"/>
              <a:t>Project Team: </a:t>
            </a:r>
            <a:r>
              <a:rPr lang="en-GB" sz="1400" dirty="0" err="1"/>
              <a:t>Dr.</a:t>
            </a:r>
            <a:r>
              <a:rPr lang="en-GB" sz="1400" dirty="0"/>
              <a:t> </a:t>
            </a:r>
            <a:r>
              <a:rPr lang="en-GB" sz="1400" dirty="0" err="1"/>
              <a:t>Heeseo</a:t>
            </a:r>
            <a:r>
              <a:rPr lang="en-GB" sz="1400" dirty="0"/>
              <a:t> Kwon (PI), </a:t>
            </a:r>
            <a:r>
              <a:rPr lang="en-GB" sz="1400" dirty="0" err="1"/>
              <a:t>Dr.</a:t>
            </a:r>
            <a:r>
              <a:rPr lang="en-GB" sz="1400" dirty="0"/>
              <a:t> Patrick Ballantyne (Co-I)</a:t>
            </a:r>
          </a:p>
          <a:p>
            <a:r>
              <a:rPr lang="en-GB" sz="1400" b="1" dirty="0"/>
              <a:t>Project Consortium: </a:t>
            </a:r>
            <a:r>
              <a:rPr lang="en-GB" sz="1400" dirty="0" err="1"/>
              <a:t>Podaris</a:t>
            </a:r>
            <a:r>
              <a:rPr lang="en-GB" sz="1400" dirty="0"/>
              <a:t>, Liverpool City Region Combined Authority, University of Liverpool (UK), </a:t>
            </a:r>
            <a:r>
              <a:rPr lang="en-GB" sz="1400" dirty="0" err="1"/>
              <a:t>Sundosoft</a:t>
            </a:r>
            <a:r>
              <a:rPr lang="en-GB" sz="1400" dirty="0"/>
              <a:t>, Busan Metropolitan Government, Pusan National University (Korea)</a:t>
            </a:r>
          </a:p>
        </p:txBody>
      </p:sp>
      <p:pic>
        <p:nvPicPr>
          <p:cNvPr id="21" name="Picture 20">
            <a:extLst>
              <a:ext uri="{FF2B5EF4-FFF2-40B4-BE49-F238E27FC236}">
                <a16:creationId xmlns:a16="http://schemas.microsoft.com/office/drawing/2014/main" id="{A8052D0F-E953-C3E4-47F7-052AD5200890}"/>
              </a:ext>
            </a:extLst>
          </p:cNvPr>
          <p:cNvPicPr>
            <a:picLocks noChangeAspect="1"/>
          </p:cNvPicPr>
          <p:nvPr/>
        </p:nvPicPr>
        <p:blipFill>
          <a:blip r:embed="rId5"/>
          <a:stretch>
            <a:fillRect/>
          </a:stretch>
        </p:blipFill>
        <p:spPr>
          <a:xfrm>
            <a:off x="7604158" y="465080"/>
            <a:ext cx="2853529" cy="1022429"/>
          </a:xfrm>
          <a:prstGeom prst="rect">
            <a:avLst/>
          </a:prstGeom>
        </p:spPr>
      </p:pic>
      <p:sp>
        <p:nvSpPr>
          <p:cNvPr id="7" name="TextBox 6">
            <a:extLst>
              <a:ext uri="{FF2B5EF4-FFF2-40B4-BE49-F238E27FC236}">
                <a16:creationId xmlns:a16="http://schemas.microsoft.com/office/drawing/2014/main" id="{7ED27252-0990-3B11-B5DA-C0E645C5ACE9}"/>
              </a:ext>
            </a:extLst>
          </p:cNvPr>
          <p:cNvSpPr txBox="1"/>
          <p:nvPr/>
        </p:nvSpPr>
        <p:spPr>
          <a:xfrm>
            <a:off x="0" y="6396335"/>
            <a:ext cx="8768219" cy="461665"/>
          </a:xfrm>
          <a:prstGeom prst="rect">
            <a:avLst/>
          </a:prstGeom>
          <a:noFill/>
        </p:spPr>
        <p:txBody>
          <a:bodyPr wrap="square" rtlCol="0">
            <a:spAutoFit/>
          </a:bodyPr>
          <a:lstStyle/>
          <a:p>
            <a:r>
              <a:rPr lang="en-GB" sz="2400" b="1" dirty="0"/>
              <a:t>A ‘Smart’ Liverpool City Region </a:t>
            </a:r>
          </a:p>
        </p:txBody>
      </p:sp>
    </p:spTree>
    <p:extLst>
      <p:ext uri="{BB962C8B-B14F-4D97-AF65-F5344CB8AC3E}">
        <p14:creationId xmlns:p14="http://schemas.microsoft.com/office/powerpoint/2010/main" val="3456331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8DE86-06C8-AB2E-E690-5B7DA832A576}"/>
              </a:ext>
            </a:extLst>
          </p:cNvPr>
          <p:cNvSpPr>
            <a:spLocks noGrp="1"/>
          </p:cNvSpPr>
          <p:nvPr>
            <p:ph type="ctrTitle"/>
          </p:nvPr>
        </p:nvSpPr>
        <p:spPr>
          <a:xfrm>
            <a:off x="310243" y="2056833"/>
            <a:ext cx="11571514" cy="2387600"/>
          </a:xfrm>
        </p:spPr>
        <p:txBody>
          <a:bodyPr>
            <a:noAutofit/>
          </a:bodyPr>
          <a:lstStyle/>
          <a:p>
            <a:r>
              <a:rPr lang="en-GB" sz="3600" b="1" dirty="0"/>
              <a:t>Using Urban Indicators to Deliver a Sustainable and Equitable Future for Liverpool City Region</a:t>
            </a:r>
            <a:br>
              <a:rPr lang="en-GB" sz="3600" b="1" dirty="0"/>
            </a:br>
            <a:r>
              <a:rPr lang="en-GB" sz="1400" b="1" dirty="0"/>
              <a:t>AAG Annual Meeting 2024, Honolulu</a:t>
            </a:r>
            <a:br>
              <a:rPr lang="en-GB" sz="1400" b="1" dirty="0"/>
            </a:br>
            <a:r>
              <a:rPr lang="en-GB" sz="1400" i="1" dirty="0"/>
              <a:t>Geography and Data Science for Public Good II: Data-Driven Evidence and Solutions to Social and Spatial Inequalities</a:t>
            </a:r>
            <a:br>
              <a:rPr lang="en-GB" sz="1800" i="1" dirty="0"/>
            </a:br>
            <a:br>
              <a:rPr lang="en-GB" sz="1800" i="1" dirty="0"/>
            </a:br>
            <a:r>
              <a:rPr lang="en-GB" sz="2000" b="1" dirty="0"/>
              <a:t>Patrick Ballantyne, </a:t>
            </a:r>
            <a:r>
              <a:rPr lang="en-GB" sz="2000" dirty="0"/>
              <a:t>Alex Singleton, Gabriele Filomena, Francisco Rowe</a:t>
            </a:r>
            <a:br>
              <a:rPr lang="en-GB" sz="2000" dirty="0"/>
            </a:br>
            <a:r>
              <a:rPr lang="en-GB" sz="1400" dirty="0"/>
              <a:t>Geographic Data Science Lab, University of Liverpool </a:t>
            </a:r>
            <a:br>
              <a:rPr lang="en-GB" sz="1400" dirty="0"/>
            </a:br>
            <a:br>
              <a:rPr lang="en-GB" sz="1400" dirty="0"/>
            </a:br>
            <a:r>
              <a:rPr lang="en-GB" sz="2000" b="1" dirty="0"/>
              <a:t>In collaboration with Liverpool City Region Combined Authority (LCRCA)</a:t>
            </a:r>
            <a:endParaRPr lang="en-GB" sz="1800" b="1" dirty="0"/>
          </a:p>
        </p:txBody>
      </p:sp>
      <p:pic>
        <p:nvPicPr>
          <p:cNvPr id="5" name="Picture 4" descr="A black background with white text&#10;&#10;Description automatically generated">
            <a:extLst>
              <a:ext uri="{FF2B5EF4-FFF2-40B4-BE49-F238E27FC236}">
                <a16:creationId xmlns:a16="http://schemas.microsoft.com/office/drawing/2014/main" id="{18FCCF76-E4C6-0088-20AA-261AB94E58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8614" y="5757996"/>
            <a:ext cx="4974771" cy="850067"/>
          </a:xfrm>
          <a:prstGeom prst="rect">
            <a:avLst/>
          </a:prstGeom>
        </p:spPr>
      </p:pic>
      <p:pic>
        <p:nvPicPr>
          <p:cNvPr id="7" name="Picture 6" descr="A close up of words&#10;&#10;Description automatically generated">
            <a:extLst>
              <a:ext uri="{FF2B5EF4-FFF2-40B4-BE49-F238E27FC236}">
                <a16:creationId xmlns:a16="http://schemas.microsoft.com/office/drawing/2014/main" id="{70DBD1FB-B57F-42FC-6638-B7D58082D9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3564" y="5662354"/>
            <a:ext cx="3024868" cy="940568"/>
          </a:xfrm>
          <a:prstGeom prst="rect">
            <a:avLst/>
          </a:prstGeom>
        </p:spPr>
      </p:pic>
      <p:pic>
        <p:nvPicPr>
          <p:cNvPr id="9" name="Picture 8" descr="A close up of a logo&#10;&#10;Description automatically generated">
            <a:extLst>
              <a:ext uri="{FF2B5EF4-FFF2-40B4-BE49-F238E27FC236}">
                <a16:creationId xmlns:a16="http://schemas.microsoft.com/office/drawing/2014/main" id="{4FA3AE13-2F1E-8EE8-176E-DA066C52B4AA}"/>
              </a:ext>
            </a:extLst>
          </p:cNvPr>
          <p:cNvPicPr>
            <a:picLocks noChangeAspect="1"/>
          </p:cNvPicPr>
          <p:nvPr/>
        </p:nvPicPr>
        <p:blipFill rotWithShape="1">
          <a:blip r:embed="rId4">
            <a:extLst>
              <a:ext uri="{28A0092B-C50C-407E-A947-70E740481C1C}">
                <a14:useLocalDpi xmlns:a14="http://schemas.microsoft.com/office/drawing/2010/main" val="0"/>
              </a:ext>
            </a:extLst>
          </a:blip>
          <a:srcRect t="24400" b="25466"/>
          <a:stretch/>
        </p:blipFill>
        <p:spPr>
          <a:xfrm>
            <a:off x="176957" y="5727433"/>
            <a:ext cx="3271567" cy="911192"/>
          </a:xfrm>
          <a:prstGeom prst="rect">
            <a:avLst/>
          </a:prstGeom>
        </p:spPr>
      </p:pic>
    </p:spTree>
    <p:extLst>
      <p:ext uri="{BB962C8B-B14F-4D97-AF65-F5344CB8AC3E}">
        <p14:creationId xmlns:p14="http://schemas.microsoft.com/office/powerpoint/2010/main" val="9084681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map of different colors&#10;&#10;Description automatically generated">
            <a:extLst>
              <a:ext uri="{FF2B5EF4-FFF2-40B4-BE49-F238E27FC236}">
                <a16:creationId xmlns:a16="http://schemas.microsoft.com/office/drawing/2014/main" id="{620C3307-FC74-1583-9AB1-C12ACEF931AC}"/>
              </a:ext>
            </a:extLst>
          </p:cNvPr>
          <p:cNvPicPr>
            <a:picLocks noChangeAspect="1"/>
          </p:cNvPicPr>
          <p:nvPr/>
        </p:nvPicPr>
        <p:blipFill rotWithShape="1">
          <a:blip r:embed="rId3">
            <a:extLst>
              <a:ext uri="{28A0092B-C50C-407E-A947-70E740481C1C}">
                <a14:useLocalDpi xmlns:a14="http://schemas.microsoft.com/office/drawing/2010/main" val="0"/>
              </a:ext>
            </a:extLst>
          </a:blip>
          <a:srcRect l="7460" r="1111"/>
          <a:stretch/>
        </p:blipFill>
        <p:spPr>
          <a:xfrm>
            <a:off x="5921829" y="0"/>
            <a:ext cx="6270171" cy="6858000"/>
          </a:xfrm>
          <a:prstGeom prst="rect">
            <a:avLst/>
          </a:prstGeom>
        </p:spPr>
      </p:pic>
      <p:sp>
        <p:nvSpPr>
          <p:cNvPr id="10" name="TextBox 9">
            <a:extLst>
              <a:ext uri="{FF2B5EF4-FFF2-40B4-BE49-F238E27FC236}">
                <a16:creationId xmlns:a16="http://schemas.microsoft.com/office/drawing/2014/main" id="{A5BA0A9C-24EB-A292-9024-A9B65F3D4123}"/>
              </a:ext>
            </a:extLst>
          </p:cNvPr>
          <p:cNvSpPr txBox="1"/>
          <p:nvPr/>
        </p:nvSpPr>
        <p:spPr>
          <a:xfrm>
            <a:off x="0" y="6396335"/>
            <a:ext cx="6096001" cy="461665"/>
          </a:xfrm>
          <a:prstGeom prst="rect">
            <a:avLst/>
          </a:prstGeom>
          <a:noFill/>
        </p:spPr>
        <p:txBody>
          <a:bodyPr wrap="square" rtlCol="0">
            <a:spAutoFit/>
          </a:bodyPr>
          <a:lstStyle/>
          <a:p>
            <a:r>
              <a:rPr lang="en-GB" sz="2400" b="1" dirty="0"/>
              <a:t>Case Study</a:t>
            </a:r>
          </a:p>
        </p:txBody>
      </p:sp>
      <p:pic>
        <p:nvPicPr>
          <p:cNvPr id="2" name="Picture 1">
            <a:extLst>
              <a:ext uri="{FF2B5EF4-FFF2-40B4-BE49-F238E27FC236}">
                <a16:creationId xmlns:a16="http://schemas.microsoft.com/office/drawing/2014/main" id="{9E31166D-48B8-3C7B-2259-9923CB25722C}"/>
              </a:ext>
            </a:extLst>
          </p:cNvPr>
          <p:cNvPicPr>
            <a:picLocks noChangeAspect="1"/>
          </p:cNvPicPr>
          <p:nvPr/>
        </p:nvPicPr>
        <p:blipFill rotWithShape="1">
          <a:blip r:embed="rId4"/>
          <a:srcRect t="711"/>
          <a:stretch/>
        </p:blipFill>
        <p:spPr>
          <a:xfrm>
            <a:off x="749030" y="297850"/>
            <a:ext cx="4423770" cy="2353702"/>
          </a:xfrm>
          <a:prstGeom prst="rect">
            <a:avLst/>
          </a:prstGeom>
        </p:spPr>
      </p:pic>
      <p:sp>
        <p:nvSpPr>
          <p:cNvPr id="3" name="TextBox 2">
            <a:extLst>
              <a:ext uri="{FF2B5EF4-FFF2-40B4-BE49-F238E27FC236}">
                <a16:creationId xmlns:a16="http://schemas.microsoft.com/office/drawing/2014/main" id="{1A771727-CCD3-7B9E-09E4-9CB76B0CCB5B}"/>
              </a:ext>
            </a:extLst>
          </p:cNvPr>
          <p:cNvSpPr txBox="1"/>
          <p:nvPr/>
        </p:nvSpPr>
        <p:spPr>
          <a:xfrm>
            <a:off x="1287739" y="2793223"/>
            <a:ext cx="3813709" cy="276999"/>
          </a:xfrm>
          <a:prstGeom prst="rect">
            <a:avLst/>
          </a:prstGeom>
          <a:noFill/>
        </p:spPr>
        <p:txBody>
          <a:bodyPr wrap="square" rtlCol="0">
            <a:spAutoFit/>
          </a:bodyPr>
          <a:lstStyle/>
          <a:p>
            <a:r>
              <a:rPr lang="en-GB" sz="1200" i="1" dirty="0"/>
              <a:t>Liverpool as a “City of Inequality” (Sykes, 2013)</a:t>
            </a:r>
          </a:p>
        </p:txBody>
      </p:sp>
      <p:grpSp>
        <p:nvGrpSpPr>
          <p:cNvPr id="4" name="Group 3">
            <a:extLst>
              <a:ext uri="{FF2B5EF4-FFF2-40B4-BE49-F238E27FC236}">
                <a16:creationId xmlns:a16="http://schemas.microsoft.com/office/drawing/2014/main" id="{C8F39AE3-0CFF-0D1A-BA86-2FF3245657D4}"/>
              </a:ext>
            </a:extLst>
          </p:cNvPr>
          <p:cNvGrpSpPr/>
          <p:nvPr/>
        </p:nvGrpSpPr>
        <p:grpSpPr>
          <a:xfrm>
            <a:off x="314528" y="3211893"/>
            <a:ext cx="2437784" cy="1493168"/>
            <a:chOff x="8734699" y="1929442"/>
            <a:chExt cx="3053214" cy="1958852"/>
          </a:xfrm>
        </p:grpSpPr>
        <p:grpSp>
          <p:nvGrpSpPr>
            <p:cNvPr id="5" name="Group 4">
              <a:extLst>
                <a:ext uri="{FF2B5EF4-FFF2-40B4-BE49-F238E27FC236}">
                  <a16:creationId xmlns:a16="http://schemas.microsoft.com/office/drawing/2014/main" id="{D58F0D52-C94F-4CB9-84DE-689C54C833AA}"/>
                </a:ext>
              </a:extLst>
            </p:cNvPr>
            <p:cNvGrpSpPr/>
            <p:nvPr/>
          </p:nvGrpSpPr>
          <p:grpSpPr>
            <a:xfrm>
              <a:off x="8734699" y="2396604"/>
              <a:ext cx="3053214" cy="916720"/>
              <a:chOff x="8734699" y="2396604"/>
              <a:chExt cx="3053214" cy="916720"/>
            </a:xfrm>
          </p:grpSpPr>
          <p:pic>
            <p:nvPicPr>
              <p:cNvPr id="9" name="Graphic 8" descr="House with solid fill">
                <a:extLst>
                  <a:ext uri="{FF2B5EF4-FFF2-40B4-BE49-F238E27FC236}">
                    <a16:creationId xmlns:a16="http://schemas.microsoft.com/office/drawing/2014/main" id="{9BB81471-5242-A85B-6618-9B1043217EB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873513" y="2396604"/>
                <a:ext cx="914400" cy="914400"/>
              </a:xfrm>
              <a:prstGeom prst="rect">
                <a:avLst/>
              </a:prstGeom>
            </p:spPr>
          </p:pic>
          <p:pic>
            <p:nvPicPr>
              <p:cNvPr id="11" name="Graphic 10" descr="Streetcar with solid fill">
                <a:extLst>
                  <a:ext uri="{FF2B5EF4-FFF2-40B4-BE49-F238E27FC236}">
                    <a16:creationId xmlns:a16="http://schemas.microsoft.com/office/drawing/2014/main" id="{4BA8B6D3-CBAD-9A1D-DA00-631BFB5AAAA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734699" y="2396604"/>
                <a:ext cx="914400" cy="914400"/>
              </a:xfrm>
              <a:prstGeom prst="rect">
                <a:avLst/>
              </a:prstGeom>
            </p:spPr>
          </p:pic>
          <p:pic>
            <p:nvPicPr>
              <p:cNvPr id="12" name="Graphic 11" descr="Piggy Bank with solid fill">
                <a:extLst>
                  <a:ext uri="{FF2B5EF4-FFF2-40B4-BE49-F238E27FC236}">
                    <a16:creationId xmlns:a16="http://schemas.microsoft.com/office/drawing/2014/main" id="{8850C372-8B83-D165-0D4B-2DB7F5156C2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804106" y="2398924"/>
                <a:ext cx="914400" cy="914400"/>
              </a:xfrm>
              <a:prstGeom prst="rect">
                <a:avLst/>
              </a:prstGeom>
            </p:spPr>
          </p:pic>
        </p:grpSp>
        <p:pic>
          <p:nvPicPr>
            <p:cNvPr id="6" name="Picture 5" descr="A white background with grey text&#10;&#10;Description automatically generated">
              <a:extLst>
                <a:ext uri="{FF2B5EF4-FFF2-40B4-BE49-F238E27FC236}">
                  <a16:creationId xmlns:a16="http://schemas.microsoft.com/office/drawing/2014/main" id="{AA867DFB-E6C4-3663-5997-95BD40E7A1A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832686" y="3399832"/>
              <a:ext cx="2857240" cy="488462"/>
            </a:xfrm>
            <a:prstGeom prst="rect">
              <a:avLst/>
            </a:prstGeom>
          </p:spPr>
        </p:pic>
        <p:sp>
          <p:nvSpPr>
            <p:cNvPr id="7" name="TextBox 6">
              <a:extLst>
                <a:ext uri="{FF2B5EF4-FFF2-40B4-BE49-F238E27FC236}">
                  <a16:creationId xmlns:a16="http://schemas.microsoft.com/office/drawing/2014/main" id="{13C5EB7D-38E4-9D52-D8D5-95CE837C25AC}"/>
                </a:ext>
              </a:extLst>
            </p:cNvPr>
            <p:cNvSpPr txBox="1"/>
            <p:nvPr/>
          </p:nvSpPr>
          <p:spPr>
            <a:xfrm>
              <a:off x="9207403" y="1929442"/>
              <a:ext cx="2326833" cy="444141"/>
            </a:xfrm>
            <a:prstGeom prst="rect">
              <a:avLst/>
            </a:prstGeom>
            <a:noFill/>
          </p:spPr>
          <p:txBody>
            <a:bodyPr wrap="square" rtlCol="0">
              <a:spAutoFit/>
            </a:bodyPr>
            <a:lstStyle/>
            <a:p>
              <a:pPr algn="ctr"/>
              <a:r>
                <a:rPr lang="en-GB" sz="1600" b="1" dirty="0"/>
                <a:t>Strategic powers: </a:t>
              </a:r>
              <a:endParaRPr lang="en-GB" sz="1050" dirty="0"/>
            </a:p>
          </p:txBody>
        </p:sp>
      </p:grpSp>
      <p:sp>
        <p:nvSpPr>
          <p:cNvPr id="13" name="TextBox 12">
            <a:extLst>
              <a:ext uri="{FF2B5EF4-FFF2-40B4-BE49-F238E27FC236}">
                <a16:creationId xmlns:a16="http://schemas.microsoft.com/office/drawing/2014/main" id="{0731C542-DD1A-5D95-F88E-4B6ECBAE4334}"/>
              </a:ext>
            </a:extLst>
          </p:cNvPr>
          <p:cNvSpPr txBox="1"/>
          <p:nvPr/>
        </p:nvSpPr>
        <p:spPr>
          <a:xfrm>
            <a:off x="3194593" y="3440616"/>
            <a:ext cx="1971040" cy="1292662"/>
          </a:xfrm>
          <a:prstGeom prst="rect">
            <a:avLst/>
          </a:prstGeom>
          <a:solidFill>
            <a:srgbClr val="007981"/>
          </a:solidFill>
        </p:spPr>
        <p:txBody>
          <a:bodyPr wrap="square" rtlCol="0">
            <a:spAutoFit/>
          </a:bodyPr>
          <a:lstStyle/>
          <a:p>
            <a:r>
              <a:rPr lang="en-GB" b="1" dirty="0">
                <a:solidFill>
                  <a:schemeClr val="bg1"/>
                </a:solidFill>
              </a:rPr>
              <a:t>Question:</a:t>
            </a:r>
          </a:p>
          <a:p>
            <a:r>
              <a:rPr lang="en-GB" sz="1200" dirty="0">
                <a:solidFill>
                  <a:schemeClr val="bg1"/>
                </a:solidFill>
              </a:rPr>
              <a:t>Can we develop urban indicators that better represent local patterns of inequality and policy frameworks?</a:t>
            </a:r>
          </a:p>
        </p:txBody>
      </p:sp>
      <p:sp>
        <p:nvSpPr>
          <p:cNvPr id="14" name="TextBox 13">
            <a:extLst>
              <a:ext uri="{FF2B5EF4-FFF2-40B4-BE49-F238E27FC236}">
                <a16:creationId xmlns:a16="http://schemas.microsoft.com/office/drawing/2014/main" id="{06097BE0-AD14-14B1-9C5B-50AA0E856777}"/>
              </a:ext>
            </a:extLst>
          </p:cNvPr>
          <p:cNvSpPr txBox="1"/>
          <p:nvPr/>
        </p:nvSpPr>
        <p:spPr>
          <a:xfrm>
            <a:off x="283539" y="4911136"/>
            <a:ext cx="5354752" cy="1323439"/>
          </a:xfrm>
          <a:prstGeom prst="rect">
            <a:avLst/>
          </a:prstGeom>
          <a:noFill/>
        </p:spPr>
        <p:txBody>
          <a:bodyPr wrap="square" rtlCol="0">
            <a:spAutoFit/>
          </a:bodyPr>
          <a:lstStyle/>
          <a:p>
            <a:r>
              <a:rPr lang="en-GB" sz="2000" b="1" dirty="0"/>
              <a:t>Scale? Context? Purpose?</a:t>
            </a:r>
            <a:endParaRPr lang="en-GB" sz="1600" dirty="0"/>
          </a:p>
          <a:p>
            <a:pPr marL="342900" indent="-342900">
              <a:buFont typeface="Wingdings" panose="05000000000000000000" pitchFamily="2" charset="2"/>
              <a:buChar char="§"/>
            </a:pPr>
            <a:r>
              <a:rPr lang="en-GB" sz="1200" dirty="0"/>
              <a:t>Spatial inequalities can be seen as a representing </a:t>
            </a:r>
            <a:r>
              <a:rPr lang="en-GB" sz="1200" b="1" dirty="0"/>
              <a:t>national and local </a:t>
            </a:r>
            <a:r>
              <a:rPr lang="en-GB" sz="1200" dirty="0"/>
              <a:t>issues</a:t>
            </a:r>
          </a:p>
          <a:p>
            <a:pPr marL="342900" indent="-342900">
              <a:buFont typeface="Wingdings" panose="05000000000000000000" pitchFamily="2" charset="2"/>
              <a:buChar char="§"/>
            </a:pPr>
            <a:r>
              <a:rPr lang="en-GB" sz="1200" b="1" dirty="0"/>
              <a:t>Devolution: “</a:t>
            </a:r>
            <a:r>
              <a:rPr lang="en-GB" sz="1200" dirty="0"/>
              <a:t>policymaking at a more localised scale”</a:t>
            </a:r>
          </a:p>
          <a:p>
            <a:pPr marL="342900" indent="-342900">
              <a:buFont typeface="Wingdings" panose="05000000000000000000" pitchFamily="2" charset="2"/>
              <a:buChar char="§"/>
            </a:pPr>
            <a:r>
              <a:rPr lang="en-GB" sz="1200" dirty="0"/>
              <a:t>Urban indicators + Devolved funding = Evidence-led decision-making and investment</a:t>
            </a:r>
          </a:p>
        </p:txBody>
      </p:sp>
    </p:spTree>
    <p:extLst>
      <p:ext uri="{BB962C8B-B14F-4D97-AF65-F5344CB8AC3E}">
        <p14:creationId xmlns:p14="http://schemas.microsoft.com/office/powerpoint/2010/main" val="2283950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animBg="1"/>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a company&#10;&#10;Description automatically generated">
            <a:extLst>
              <a:ext uri="{FF2B5EF4-FFF2-40B4-BE49-F238E27FC236}">
                <a16:creationId xmlns:a16="http://schemas.microsoft.com/office/drawing/2014/main" id="{86BE0211-EF76-85D7-4BBB-8DFE5E1884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3325" y="224949"/>
            <a:ext cx="8925349" cy="5758174"/>
          </a:xfrm>
          <a:prstGeom prst="rect">
            <a:avLst/>
          </a:prstGeom>
        </p:spPr>
      </p:pic>
      <p:sp>
        <p:nvSpPr>
          <p:cNvPr id="15" name="TextBox 14">
            <a:extLst>
              <a:ext uri="{FF2B5EF4-FFF2-40B4-BE49-F238E27FC236}">
                <a16:creationId xmlns:a16="http://schemas.microsoft.com/office/drawing/2014/main" id="{49DBA99F-7FED-282A-BCEB-4656D965E435}"/>
              </a:ext>
            </a:extLst>
          </p:cNvPr>
          <p:cNvSpPr txBox="1"/>
          <p:nvPr/>
        </p:nvSpPr>
        <p:spPr>
          <a:xfrm>
            <a:off x="0" y="6396335"/>
            <a:ext cx="6096001" cy="461665"/>
          </a:xfrm>
          <a:prstGeom prst="rect">
            <a:avLst/>
          </a:prstGeom>
          <a:noFill/>
        </p:spPr>
        <p:txBody>
          <a:bodyPr wrap="square" rtlCol="0">
            <a:spAutoFit/>
          </a:bodyPr>
          <a:lstStyle/>
          <a:p>
            <a:r>
              <a:rPr lang="en-GB" sz="2400" b="1" dirty="0"/>
              <a:t>Approach </a:t>
            </a:r>
          </a:p>
        </p:txBody>
      </p:sp>
    </p:spTree>
    <p:extLst>
      <p:ext uri="{BB962C8B-B14F-4D97-AF65-F5344CB8AC3E}">
        <p14:creationId xmlns:p14="http://schemas.microsoft.com/office/powerpoint/2010/main" val="25183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map of different colored areas&#10;&#10;Description automatically generated">
            <a:extLst>
              <a:ext uri="{FF2B5EF4-FFF2-40B4-BE49-F238E27FC236}">
                <a16:creationId xmlns:a16="http://schemas.microsoft.com/office/drawing/2014/main" id="{681158AE-82A7-83ED-1953-8FFA2FF8EE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8543" y="948234"/>
            <a:ext cx="2991299" cy="358756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EC14F5CB-0675-9123-F3A2-54A34681C640}"/>
              </a:ext>
            </a:extLst>
          </p:cNvPr>
          <p:cNvSpPr txBox="1"/>
          <p:nvPr/>
        </p:nvSpPr>
        <p:spPr>
          <a:xfrm>
            <a:off x="3779805" y="5524449"/>
            <a:ext cx="4236854" cy="369332"/>
          </a:xfrm>
          <a:prstGeom prst="rect">
            <a:avLst/>
          </a:prstGeom>
          <a:noFill/>
        </p:spPr>
        <p:txBody>
          <a:bodyPr wrap="square" rtlCol="0">
            <a:spAutoFit/>
          </a:bodyPr>
          <a:lstStyle/>
          <a:p>
            <a:r>
              <a:rPr lang="en-GB" b="1" dirty="0"/>
              <a:t>Pre-print at: </a:t>
            </a:r>
            <a:r>
              <a:rPr lang="en-GB" dirty="0">
                <a:hlinkClick r:id="rId4"/>
              </a:rPr>
              <a:t>https://tinyurl.com/ui-lcr </a:t>
            </a:r>
            <a:endParaRPr lang="en-GB" sz="1200" dirty="0"/>
          </a:p>
        </p:txBody>
      </p:sp>
      <p:pic>
        <p:nvPicPr>
          <p:cNvPr id="19" name="Picture 18">
            <a:extLst>
              <a:ext uri="{FF2B5EF4-FFF2-40B4-BE49-F238E27FC236}">
                <a16:creationId xmlns:a16="http://schemas.microsoft.com/office/drawing/2014/main" id="{3AC41A81-F6C5-4FA8-CC39-1163BA6DB735}"/>
              </a:ext>
            </a:extLst>
          </p:cNvPr>
          <p:cNvPicPr>
            <a:picLocks noChangeAspect="1"/>
          </p:cNvPicPr>
          <p:nvPr/>
        </p:nvPicPr>
        <p:blipFill>
          <a:blip r:embed="rId5"/>
          <a:stretch>
            <a:fillRect/>
          </a:stretch>
        </p:blipFill>
        <p:spPr>
          <a:xfrm>
            <a:off x="6899842" y="716859"/>
            <a:ext cx="4826248" cy="4292821"/>
          </a:xfrm>
          <a:prstGeom prst="rect">
            <a:avLst/>
          </a:prstGeom>
        </p:spPr>
      </p:pic>
      <p:pic>
        <p:nvPicPr>
          <p:cNvPr id="4" name="Picture 3" descr="A diagram of a company's company&#10;&#10;Description automatically generated">
            <a:extLst>
              <a:ext uri="{FF2B5EF4-FFF2-40B4-BE49-F238E27FC236}">
                <a16:creationId xmlns:a16="http://schemas.microsoft.com/office/drawing/2014/main" id="{06510EF9-5982-5A79-F987-139AF7C23E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4218" y="361376"/>
            <a:ext cx="3555586" cy="2380641"/>
          </a:xfrm>
          <a:prstGeom prst="rect">
            <a:avLst/>
          </a:prstGeom>
        </p:spPr>
      </p:pic>
      <p:pic>
        <p:nvPicPr>
          <p:cNvPr id="5" name="Picture 4" descr="A map of the world&#10;&#10;Description automatically generated">
            <a:extLst>
              <a:ext uri="{FF2B5EF4-FFF2-40B4-BE49-F238E27FC236}">
                <a16:creationId xmlns:a16="http://schemas.microsoft.com/office/drawing/2014/main" id="{2B49285A-F4E1-CB52-7C6D-D96A111B637E}"/>
              </a:ext>
            </a:extLst>
          </p:cNvPr>
          <p:cNvPicPr>
            <a:picLocks noChangeAspect="1"/>
          </p:cNvPicPr>
          <p:nvPr/>
        </p:nvPicPr>
        <p:blipFill rotWithShape="1">
          <a:blip r:embed="rId7"/>
          <a:srcRect l="18208" t="32437"/>
          <a:stretch/>
        </p:blipFill>
        <p:spPr>
          <a:xfrm>
            <a:off x="224218" y="2888077"/>
            <a:ext cx="3555586" cy="2078302"/>
          </a:xfrm>
          <a:prstGeom prst="rect">
            <a:avLst/>
          </a:prstGeom>
        </p:spPr>
      </p:pic>
      <p:sp>
        <p:nvSpPr>
          <p:cNvPr id="3" name="TextBox 2">
            <a:extLst>
              <a:ext uri="{FF2B5EF4-FFF2-40B4-BE49-F238E27FC236}">
                <a16:creationId xmlns:a16="http://schemas.microsoft.com/office/drawing/2014/main" id="{11A03273-1659-D318-6601-8DBF6B01A8F2}"/>
              </a:ext>
            </a:extLst>
          </p:cNvPr>
          <p:cNvSpPr txBox="1"/>
          <p:nvPr/>
        </p:nvSpPr>
        <p:spPr>
          <a:xfrm>
            <a:off x="0" y="6396335"/>
            <a:ext cx="6096001" cy="461665"/>
          </a:xfrm>
          <a:prstGeom prst="rect">
            <a:avLst/>
          </a:prstGeom>
          <a:noFill/>
        </p:spPr>
        <p:txBody>
          <a:bodyPr wrap="square" rtlCol="0">
            <a:spAutoFit/>
          </a:bodyPr>
          <a:lstStyle/>
          <a:p>
            <a:r>
              <a:rPr lang="en-GB" sz="2400" b="1" dirty="0"/>
              <a:t>Project Overview</a:t>
            </a:r>
          </a:p>
        </p:txBody>
      </p:sp>
    </p:spTree>
    <p:extLst>
      <p:ext uri="{BB962C8B-B14F-4D97-AF65-F5344CB8AC3E}">
        <p14:creationId xmlns:p14="http://schemas.microsoft.com/office/powerpoint/2010/main" val="20251248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a company&#10;&#10;Description automatically generated">
            <a:extLst>
              <a:ext uri="{FF2B5EF4-FFF2-40B4-BE49-F238E27FC236}">
                <a16:creationId xmlns:a16="http://schemas.microsoft.com/office/drawing/2014/main" id="{86BE0211-EF76-85D7-4BBB-8DFE5E1884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3325" y="224949"/>
            <a:ext cx="8925349" cy="5758174"/>
          </a:xfrm>
          <a:prstGeom prst="rect">
            <a:avLst/>
          </a:prstGeom>
        </p:spPr>
      </p:pic>
      <p:sp>
        <p:nvSpPr>
          <p:cNvPr id="3" name="Rectangle 2">
            <a:extLst>
              <a:ext uri="{FF2B5EF4-FFF2-40B4-BE49-F238E27FC236}">
                <a16:creationId xmlns:a16="http://schemas.microsoft.com/office/drawing/2014/main" id="{DF0C663C-2393-0E3A-C2BC-52C5E0BCD89D}"/>
              </a:ext>
            </a:extLst>
          </p:cNvPr>
          <p:cNvSpPr/>
          <p:nvPr/>
        </p:nvSpPr>
        <p:spPr>
          <a:xfrm>
            <a:off x="5311036" y="350729"/>
            <a:ext cx="1954060" cy="4221271"/>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49DBA99F-7FED-282A-BCEB-4656D965E435}"/>
              </a:ext>
            </a:extLst>
          </p:cNvPr>
          <p:cNvSpPr txBox="1"/>
          <p:nvPr/>
        </p:nvSpPr>
        <p:spPr>
          <a:xfrm>
            <a:off x="0" y="6396335"/>
            <a:ext cx="6096001" cy="461665"/>
          </a:xfrm>
          <a:prstGeom prst="rect">
            <a:avLst/>
          </a:prstGeom>
          <a:noFill/>
        </p:spPr>
        <p:txBody>
          <a:bodyPr wrap="square" rtlCol="0">
            <a:spAutoFit/>
          </a:bodyPr>
          <a:lstStyle/>
          <a:p>
            <a:r>
              <a:rPr lang="en-GB" sz="2400" b="1" dirty="0"/>
              <a:t>Approach </a:t>
            </a:r>
          </a:p>
        </p:txBody>
      </p:sp>
    </p:spTree>
    <p:extLst>
      <p:ext uri="{BB962C8B-B14F-4D97-AF65-F5344CB8AC3E}">
        <p14:creationId xmlns:p14="http://schemas.microsoft.com/office/powerpoint/2010/main" val="1084348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supply chain&#10;&#10;Description automatically generated">
            <a:extLst>
              <a:ext uri="{FF2B5EF4-FFF2-40B4-BE49-F238E27FC236}">
                <a16:creationId xmlns:a16="http://schemas.microsoft.com/office/drawing/2014/main" id="{15E1CFCE-6E9D-9530-6FF7-11E53F7AB4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2513" y="269556"/>
            <a:ext cx="8949270" cy="5033964"/>
          </a:xfrm>
          <a:prstGeom prst="rect">
            <a:avLst/>
          </a:prstGeom>
        </p:spPr>
      </p:pic>
      <p:sp>
        <p:nvSpPr>
          <p:cNvPr id="19" name="TextBox 18">
            <a:extLst>
              <a:ext uri="{FF2B5EF4-FFF2-40B4-BE49-F238E27FC236}">
                <a16:creationId xmlns:a16="http://schemas.microsoft.com/office/drawing/2014/main" id="{F264CB2F-AAB4-D400-5CE5-567BE4078D89}"/>
              </a:ext>
            </a:extLst>
          </p:cNvPr>
          <p:cNvSpPr txBox="1"/>
          <p:nvPr/>
        </p:nvSpPr>
        <p:spPr>
          <a:xfrm>
            <a:off x="0" y="6396335"/>
            <a:ext cx="8768219" cy="461665"/>
          </a:xfrm>
          <a:prstGeom prst="rect">
            <a:avLst/>
          </a:prstGeom>
          <a:noFill/>
        </p:spPr>
        <p:txBody>
          <a:bodyPr wrap="square" rtlCol="0">
            <a:spAutoFit/>
          </a:bodyPr>
          <a:lstStyle/>
          <a:p>
            <a:r>
              <a:rPr lang="en-GB" sz="2400" b="1" dirty="0"/>
              <a:t>Towards Two-Dimensional Transport Accessibility Indicators </a:t>
            </a:r>
          </a:p>
        </p:txBody>
      </p:sp>
      <p:sp>
        <p:nvSpPr>
          <p:cNvPr id="21" name="TextBox 20">
            <a:extLst>
              <a:ext uri="{FF2B5EF4-FFF2-40B4-BE49-F238E27FC236}">
                <a16:creationId xmlns:a16="http://schemas.microsoft.com/office/drawing/2014/main" id="{2B990970-E082-F198-C3D1-12F7A213E410}"/>
              </a:ext>
            </a:extLst>
          </p:cNvPr>
          <p:cNvSpPr txBox="1"/>
          <p:nvPr/>
        </p:nvSpPr>
        <p:spPr>
          <a:xfrm>
            <a:off x="2331929" y="5456328"/>
            <a:ext cx="7528142" cy="584775"/>
          </a:xfrm>
          <a:prstGeom prst="rect">
            <a:avLst/>
          </a:prstGeom>
          <a:noFill/>
        </p:spPr>
        <p:txBody>
          <a:bodyPr wrap="square" rtlCol="0">
            <a:spAutoFit/>
          </a:bodyPr>
          <a:lstStyle/>
          <a:p>
            <a:r>
              <a:rPr lang="en-GB" sz="1400" b="1" dirty="0"/>
              <a:t>Ballantyne, P., </a:t>
            </a:r>
            <a:r>
              <a:rPr lang="en-GB" sz="1400" dirty="0"/>
              <a:t>Filomena, G., Rowe, F., Singleton, A. </a:t>
            </a:r>
            <a:r>
              <a:rPr lang="en-GB" sz="1400" i="1" dirty="0"/>
              <a:t>under review. </a:t>
            </a:r>
            <a:r>
              <a:rPr lang="en-GB" sz="1400" dirty="0"/>
              <a:t>Developing two-dimensional accessibility indicators at small area levels to promote sustainable transport equity</a:t>
            </a:r>
            <a:r>
              <a:rPr lang="en-GB" dirty="0">
                <a:solidFill>
                  <a:schemeClr val="bg1">
                    <a:lumMod val="75000"/>
                  </a:schemeClr>
                </a:solidFill>
              </a:rPr>
              <a:t>.  </a:t>
            </a:r>
          </a:p>
        </p:txBody>
      </p:sp>
      <p:pic>
        <p:nvPicPr>
          <p:cNvPr id="2" name="Picture 2" descr="A map of different colored areas&#10;&#10;Description automatically generated">
            <a:extLst>
              <a:ext uri="{FF2B5EF4-FFF2-40B4-BE49-F238E27FC236}">
                <a16:creationId xmlns:a16="http://schemas.microsoft.com/office/drawing/2014/main" id="{FB3D4805-93B5-4081-0282-79BF09DCA23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76" t="2738" r="50069" b="52516"/>
          <a:stretch/>
        </p:blipFill>
        <p:spPr bwMode="auto">
          <a:xfrm>
            <a:off x="294640" y="1414937"/>
            <a:ext cx="2639049" cy="3016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16108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diagram of a city&#10;&#10;Description automatically generated with medium confidence">
            <a:extLst>
              <a:ext uri="{FF2B5EF4-FFF2-40B4-BE49-F238E27FC236}">
                <a16:creationId xmlns:a16="http://schemas.microsoft.com/office/drawing/2014/main" id="{B350443C-0BB3-7367-37C8-51107F48A0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2440" y="184056"/>
            <a:ext cx="4572562" cy="5715703"/>
          </a:xfrm>
          <a:prstGeom prst="rect">
            <a:avLst/>
          </a:prstGeom>
        </p:spPr>
      </p:pic>
      <p:pic>
        <p:nvPicPr>
          <p:cNvPr id="3" name="Picture 2">
            <a:extLst>
              <a:ext uri="{FF2B5EF4-FFF2-40B4-BE49-F238E27FC236}">
                <a16:creationId xmlns:a16="http://schemas.microsoft.com/office/drawing/2014/main" id="{A75BDC1E-498D-77D1-CF87-44FDDA33571A}"/>
              </a:ext>
            </a:extLst>
          </p:cNvPr>
          <p:cNvPicPr>
            <a:picLocks noChangeAspect="1"/>
          </p:cNvPicPr>
          <p:nvPr/>
        </p:nvPicPr>
        <p:blipFill>
          <a:blip r:embed="rId4"/>
          <a:stretch>
            <a:fillRect/>
          </a:stretch>
        </p:blipFill>
        <p:spPr>
          <a:xfrm>
            <a:off x="6096001" y="497985"/>
            <a:ext cx="5952730" cy="1239514"/>
          </a:xfrm>
          <a:prstGeom prst="rect">
            <a:avLst/>
          </a:prstGeom>
        </p:spPr>
      </p:pic>
      <p:pic>
        <p:nvPicPr>
          <p:cNvPr id="5" name="Picture 4">
            <a:extLst>
              <a:ext uri="{FF2B5EF4-FFF2-40B4-BE49-F238E27FC236}">
                <a16:creationId xmlns:a16="http://schemas.microsoft.com/office/drawing/2014/main" id="{89C49DB3-5970-88BA-D775-DD9DFAFED496}"/>
              </a:ext>
            </a:extLst>
          </p:cNvPr>
          <p:cNvPicPr>
            <a:picLocks noChangeAspect="1"/>
          </p:cNvPicPr>
          <p:nvPr/>
        </p:nvPicPr>
        <p:blipFill>
          <a:blip r:embed="rId5"/>
          <a:stretch>
            <a:fillRect/>
          </a:stretch>
        </p:blipFill>
        <p:spPr>
          <a:xfrm>
            <a:off x="6096000" y="2068142"/>
            <a:ext cx="5838865" cy="1184477"/>
          </a:xfrm>
          <a:prstGeom prst="rect">
            <a:avLst/>
          </a:prstGeom>
        </p:spPr>
      </p:pic>
      <p:pic>
        <p:nvPicPr>
          <p:cNvPr id="6" name="Picture 5">
            <a:extLst>
              <a:ext uri="{FF2B5EF4-FFF2-40B4-BE49-F238E27FC236}">
                <a16:creationId xmlns:a16="http://schemas.microsoft.com/office/drawing/2014/main" id="{4533A127-EBD6-D3A6-FFAB-EC8788715EBC}"/>
              </a:ext>
            </a:extLst>
          </p:cNvPr>
          <p:cNvPicPr>
            <a:picLocks noChangeAspect="1"/>
          </p:cNvPicPr>
          <p:nvPr/>
        </p:nvPicPr>
        <p:blipFill>
          <a:blip r:embed="rId6"/>
          <a:stretch>
            <a:fillRect/>
          </a:stretch>
        </p:blipFill>
        <p:spPr>
          <a:xfrm>
            <a:off x="6096000" y="3577594"/>
            <a:ext cx="4447560" cy="1188951"/>
          </a:xfrm>
          <a:prstGeom prst="rect">
            <a:avLst/>
          </a:prstGeom>
        </p:spPr>
      </p:pic>
      <p:sp>
        <p:nvSpPr>
          <p:cNvPr id="4" name="TextBox 3">
            <a:extLst>
              <a:ext uri="{FF2B5EF4-FFF2-40B4-BE49-F238E27FC236}">
                <a16:creationId xmlns:a16="http://schemas.microsoft.com/office/drawing/2014/main" id="{605D25CC-86A7-AF41-E827-C6E2DD816514}"/>
              </a:ext>
            </a:extLst>
          </p:cNvPr>
          <p:cNvSpPr txBox="1"/>
          <p:nvPr/>
        </p:nvSpPr>
        <p:spPr>
          <a:xfrm>
            <a:off x="0" y="6396335"/>
            <a:ext cx="8768219" cy="461665"/>
          </a:xfrm>
          <a:prstGeom prst="rect">
            <a:avLst/>
          </a:prstGeom>
          <a:noFill/>
        </p:spPr>
        <p:txBody>
          <a:bodyPr wrap="square" rtlCol="0">
            <a:spAutoFit/>
          </a:bodyPr>
          <a:lstStyle/>
          <a:p>
            <a:r>
              <a:rPr lang="en-GB" sz="2400" b="1" dirty="0"/>
              <a:t>Towards Two-Dimensional Transport Accessibility Indicators </a:t>
            </a:r>
          </a:p>
        </p:txBody>
      </p:sp>
      <p:cxnSp>
        <p:nvCxnSpPr>
          <p:cNvPr id="9" name="Straight Arrow Connector 8">
            <a:extLst>
              <a:ext uri="{FF2B5EF4-FFF2-40B4-BE49-F238E27FC236}">
                <a16:creationId xmlns:a16="http://schemas.microsoft.com/office/drawing/2014/main" id="{64B82EF1-F2C8-ECF1-150A-1099D0B8988F}"/>
              </a:ext>
            </a:extLst>
          </p:cNvPr>
          <p:cNvCxnSpPr>
            <a:cxnSpLocks/>
          </p:cNvCxnSpPr>
          <p:nvPr/>
        </p:nvCxnSpPr>
        <p:spPr>
          <a:xfrm flipV="1">
            <a:off x="6959600" y="5069838"/>
            <a:ext cx="0" cy="779119"/>
          </a:xfrm>
          <a:prstGeom prst="straightConnector1">
            <a:avLst/>
          </a:prstGeom>
          <a:ln w="57150">
            <a:solidFill>
              <a:srgbClr val="007981"/>
            </a:solidFill>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8C84292B-5595-4B44-D442-E3CD41445AA2}"/>
              </a:ext>
            </a:extLst>
          </p:cNvPr>
          <p:cNvSpPr txBox="1"/>
          <p:nvPr/>
        </p:nvSpPr>
        <p:spPr>
          <a:xfrm>
            <a:off x="7112000" y="5136233"/>
            <a:ext cx="741679" cy="646331"/>
          </a:xfrm>
          <a:prstGeom prst="rect">
            <a:avLst/>
          </a:prstGeom>
          <a:noFill/>
        </p:spPr>
        <p:txBody>
          <a:bodyPr wrap="square" rtlCol="0">
            <a:spAutoFit/>
          </a:bodyPr>
          <a:lstStyle/>
          <a:p>
            <a:r>
              <a:rPr lang="en-GB" sz="3600" b="1" dirty="0" err="1">
                <a:solidFill>
                  <a:srgbClr val="007981"/>
                </a:solidFill>
              </a:rPr>
              <a:t>A</a:t>
            </a:r>
            <a:r>
              <a:rPr lang="en-GB" sz="3600" b="1" baseline="-25000" dirty="0" err="1">
                <a:solidFill>
                  <a:srgbClr val="007981"/>
                </a:solidFill>
              </a:rPr>
              <a:t>i,j</a:t>
            </a:r>
            <a:r>
              <a:rPr lang="en-GB" sz="3600" b="1" baseline="-25000" dirty="0">
                <a:solidFill>
                  <a:srgbClr val="007981"/>
                </a:solidFill>
              </a:rPr>
              <a:t>      </a:t>
            </a:r>
            <a:endParaRPr lang="en-GB" sz="3600" b="1" dirty="0">
              <a:solidFill>
                <a:srgbClr val="007981"/>
              </a:solidFill>
            </a:endParaRPr>
          </a:p>
        </p:txBody>
      </p:sp>
      <p:sp>
        <p:nvSpPr>
          <p:cNvPr id="12" name="TextBox 11">
            <a:extLst>
              <a:ext uri="{FF2B5EF4-FFF2-40B4-BE49-F238E27FC236}">
                <a16:creationId xmlns:a16="http://schemas.microsoft.com/office/drawing/2014/main" id="{47E2CBE5-D46B-36CF-8DB1-C4E6AF761E38}"/>
              </a:ext>
            </a:extLst>
          </p:cNvPr>
          <p:cNvSpPr txBox="1"/>
          <p:nvPr/>
        </p:nvSpPr>
        <p:spPr>
          <a:xfrm>
            <a:off x="7744445" y="5228564"/>
            <a:ext cx="4447555" cy="461665"/>
          </a:xfrm>
          <a:prstGeom prst="rect">
            <a:avLst/>
          </a:prstGeom>
          <a:noFill/>
        </p:spPr>
        <p:txBody>
          <a:bodyPr wrap="square" rtlCol="0">
            <a:spAutoFit/>
          </a:bodyPr>
          <a:lstStyle/>
          <a:p>
            <a:r>
              <a:rPr lang="en-GB" sz="2400" b="1" dirty="0">
                <a:solidFill>
                  <a:srgbClr val="007981"/>
                </a:solidFill>
              </a:rPr>
              <a:t>= Better Infrastructure Needed  </a:t>
            </a:r>
          </a:p>
        </p:txBody>
      </p:sp>
    </p:spTree>
    <p:extLst>
      <p:ext uri="{BB962C8B-B14F-4D97-AF65-F5344CB8AC3E}">
        <p14:creationId xmlns:p14="http://schemas.microsoft.com/office/powerpoint/2010/main" val="849116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diagram of a supply chain diagram&#10;&#10;Description automatically generated">
            <a:extLst>
              <a:ext uri="{FF2B5EF4-FFF2-40B4-BE49-F238E27FC236}">
                <a16:creationId xmlns:a16="http://schemas.microsoft.com/office/drawing/2014/main" id="{5EF3F77B-BD35-F2B1-F4B9-0F5639F601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4315" y="52965"/>
            <a:ext cx="6343370" cy="6343370"/>
          </a:xfrm>
          <a:prstGeom prst="rect">
            <a:avLst/>
          </a:prstGeom>
        </p:spPr>
      </p:pic>
      <p:sp>
        <p:nvSpPr>
          <p:cNvPr id="2" name="TextBox 1">
            <a:extLst>
              <a:ext uri="{FF2B5EF4-FFF2-40B4-BE49-F238E27FC236}">
                <a16:creationId xmlns:a16="http://schemas.microsoft.com/office/drawing/2014/main" id="{94C1C7DB-008E-E602-51C9-67145F3609D9}"/>
              </a:ext>
            </a:extLst>
          </p:cNvPr>
          <p:cNvSpPr txBox="1"/>
          <p:nvPr/>
        </p:nvSpPr>
        <p:spPr>
          <a:xfrm>
            <a:off x="0" y="6396335"/>
            <a:ext cx="8768219" cy="461665"/>
          </a:xfrm>
          <a:prstGeom prst="rect">
            <a:avLst/>
          </a:prstGeom>
          <a:noFill/>
        </p:spPr>
        <p:txBody>
          <a:bodyPr wrap="square" rtlCol="0">
            <a:spAutoFit/>
          </a:bodyPr>
          <a:lstStyle/>
          <a:p>
            <a:r>
              <a:rPr lang="en-GB" sz="2400" b="1" dirty="0"/>
              <a:t>Using Two-Dimensional Transport Accessibility Indicators </a:t>
            </a:r>
          </a:p>
        </p:txBody>
      </p:sp>
      <p:sp>
        <p:nvSpPr>
          <p:cNvPr id="4" name="Rectangle 3">
            <a:extLst>
              <a:ext uri="{FF2B5EF4-FFF2-40B4-BE49-F238E27FC236}">
                <a16:creationId xmlns:a16="http://schemas.microsoft.com/office/drawing/2014/main" id="{D3277450-2E96-87D7-987D-FB86C71E6657}"/>
              </a:ext>
            </a:extLst>
          </p:cNvPr>
          <p:cNvSpPr/>
          <p:nvPr/>
        </p:nvSpPr>
        <p:spPr>
          <a:xfrm>
            <a:off x="6955971" y="2612572"/>
            <a:ext cx="468086" cy="522514"/>
          </a:xfrm>
          <a:prstGeom prst="rect">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77099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images of a diagram&#10;&#10;Description automatically generated with medium confidence">
            <a:extLst>
              <a:ext uri="{FF2B5EF4-FFF2-40B4-BE49-F238E27FC236}">
                <a16:creationId xmlns:a16="http://schemas.microsoft.com/office/drawing/2014/main" id="{01B34A39-AD6D-07FA-906E-49EF5CE294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8279" y="160455"/>
            <a:ext cx="9353820" cy="6235880"/>
          </a:xfrm>
          <a:prstGeom prst="rect">
            <a:avLst/>
          </a:prstGeom>
        </p:spPr>
      </p:pic>
      <p:sp>
        <p:nvSpPr>
          <p:cNvPr id="3" name="TextBox 2">
            <a:extLst>
              <a:ext uri="{FF2B5EF4-FFF2-40B4-BE49-F238E27FC236}">
                <a16:creationId xmlns:a16="http://schemas.microsoft.com/office/drawing/2014/main" id="{D7DA3C88-2DA9-4803-781C-7223AEBA6475}"/>
              </a:ext>
            </a:extLst>
          </p:cNvPr>
          <p:cNvSpPr txBox="1"/>
          <p:nvPr/>
        </p:nvSpPr>
        <p:spPr>
          <a:xfrm>
            <a:off x="0" y="6396335"/>
            <a:ext cx="8768219" cy="461665"/>
          </a:xfrm>
          <a:prstGeom prst="rect">
            <a:avLst/>
          </a:prstGeom>
          <a:noFill/>
        </p:spPr>
        <p:txBody>
          <a:bodyPr wrap="square" rtlCol="0">
            <a:spAutoFit/>
          </a:bodyPr>
          <a:lstStyle/>
          <a:p>
            <a:r>
              <a:rPr lang="en-GB" sz="2400" b="1" dirty="0"/>
              <a:t>Using Two-Dimensional Transport Accessibility Indicators </a:t>
            </a:r>
          </a:p>
        </p:txBody>
      </p:sp>
      <p:sp>
        <p:nvSpPr>
          <p:cNvPr id="4" name="Rectangle 3">
            <a:extLst>
              <a:ext uri="{FF2B5EF4-FFF2-40B4-BE49-F238E27FC236}">
                <a16:creationId xmlns:a16="http://schemas.microsoft.com/office/drawing/2014/main" id="{2555C566-91DA-9619-9667-F1BE4D5D8618}"/>
              </a:ext>
            </a:extLst>
          </p:cNvPr>
          <p:cNvSpPr/>
          <p:nvPr/>
        </p:nvSpPr>
        <p:spPr>
          <a:xfrm>
            <a:off x="2100943" y="5236029"/>
            <a:ext cx="468086" cy="522514"/>
          </a:xfrm>
          <a:prstGeom prst="rect">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CA95E75-6B22-DDDE-C296-44C93CA3B755}"/>
              </a:ext>
            </a:extLst>
          </p:cNvPr>
          <p:cNvSpPr/>
          <p:nvPr/>
        </p:nvSpPr>
        <p:spPr>
          <a:xfrm>
            <a:off x="7184571" y="4005943"/>
            <a:ext cx="468086" cy="522514"/>
          </a:xfrm>
          <a:prstGeom prst="rect">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D28D7155-D936-3B57-976F-06890C84C353}"/>
              </a:ext>
            </a:extLst>
          </p:cNvPr>
          <p:cNvSpPr/>
          <p:nvPr/>
        </p:nvSpPr>
        <p:spPr>
          <a:xfrm>
            <a:off x="9198428" y="2122715"/>
            <a:ext cx="468086" cy="522514"/>
          </a:xfrm>
          <a:prstGeom prst="rect">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08335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632</TotalTime>
  <Words>517</Words>
  <Application>Microsoft Office PowerPoint</Application>
  <PresentationFormat>Widescreen</PresentationFormat>
  <Paragraphs>51</Paragraphs>
  <Slides>12</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Aptos</vt:lpstr>
      <vt:lpstr>Aptos Display</vt:lpstr>
      <vt:lpstr>Arial</vt:lpstr>
      <vt:lpstr>Wingdings</vt:lpstr>
      <vt:lpstr>Office Theme</vt:lpstr>
      <vt:lpstr>Using Urban Indicators to Deliver a Sustainable and Equitable Future for Liverpool City Region AAG Annual Meeting 2024, Honolulu Geography and Data Science for Public Good II: Data-Driven Evidence and Solutions to Social and Spatial Inequalities  Patrick Ballantyne, Alex Singleton, Gabriele Filomena, Francisco Rowe Geographic Data Science Lab, University of Liverpool   In collaboration with Liverpool City Region Combined Authority (LCRCA)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Using Urban Indicators to Deliver a Sustainable and Equitable Future for Liverpool City Region AAG Annual Meeting 2024, Honolulu Geography and Data Science for Public Good II: Data-Driven Evidence and Solutions to Social and Spatial Inequalities  Patrick Ballantyne, Alex Singleton, Gabriele Filomena, Francisco Rowe Geographic Data Science Lab, University of Liverpool   In collaboration with Liverpool City Region Combined Authority (LCRCA)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Urban Indicators to Deliver a Sustainable and Equitable Future for Liverpool City Region AAG Annual Meeting 2024, Honolulu, Hawai’i Geography and Data Science for Public Good II: Data-Driven Evidence and Solutions to Social and Spatial Inequalities  Dr. Patrick Ballantyne, Prof. Alex Singleton, Dr. Gabriele Filomena, Prof. Francisco Rowe Geographic Data Science Lab, University of Liverpool </dc:title>
  <dc:creator>Ballantyne, Patrick [pball24]</dc:creator>
  <cp:lastModifiedBy>Ballantyne, Patrick [pball24]</cp:lastModifiedBy>
  <cp:revision>169</cp:revision>
  <dcterms:created xsi:type="dcterms:W3CDTF">2024-04-03T12:21:12Z</dcterms:created>
  <dcterms:modified xsi:type="dcterms:W3CDTF">2024-04-19T20:24:46Z</dcterms:modified>
</cp:coreProperties>
</file>